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58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3A66AB-640F-4D62-B4EA-5B6DDCBEDF22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81FE39D-8841-48C1-818A-F23D91142B37}">
      <dgm:prSet/>
      <dgm:spPr/>
      <dgm:t>
        <a:bodyPr/>
        <a:lstStyle/>
        <a:p>
          <a:r>
            <a:rPr lang="en-US"/>
            <a:t>The objectives of teaching General Paper are to enable students to communicate information, ideas and opinions in a clear concise, logical and appropriate manner. </a:t>
          </a:r>
        </a:p>
      </dgm:t>
    </dgm:pt>
    <dgm:pt modelId="{D70C8318-56C5-455F-99FA-088C191BC2AC}" cxnId="{13907E22-534D-494F-A9CD-2BF302C25BDD}" type="parTrans">
      <dgm:prSet/>
      <dgm:spPr/>
      <dgm:t>
        <a:bodyPr/>
        <a:lstStyle/>
        <a:p>
          <a:endParaRPr lang="en-US"/>
        </a:p>
      </dgm:t>
    </dgm:pt>
    <dgm:pt modelId="{49569EEE-A5E7-4325-901B-D4674D1B351C}" cxnId="{13907E22-534D-494F-A9CD-2BF302C25BDD}" type="sibTrans">
      <dgm:prSet/>
      <dgm:spPr/>
      <dgm:t>
        <a:bodyPr/>
        <a:lstStyle/>
        <a:p>
          <a:endParaRPr lang="en-US"/>
        </a:p>
      </dgm:t>
    </dgm:pt>
    <dgm:pt modelId="{CB2BF440-5BD0-4713-B02C-E15E145DBEB2}">
      <dgm:prSet/>
      <dgm:spPr/>
      <dgm:t>
        <a:bodyPr/>
        <a:lstStyle/>
        <a:p>
          <a:r>
            <a:rPr lang="en-US"/>
            <a:t>Present views and ideas with reasoned considerations Have a broad understanding of the world and current issues like climate changes, voter education, animal welfare, the history, scientific discoveries, conflicts between nations and others. </a:t>
          </a:r>
        </a:p>
      </dgm:t>
    </dgm:pt>
    <dgm:pt modelId="{C81808ED-14F5-4A56-AE62-900A75458076}" cxnId="{D4BE7453-8D6D-49B1-8963-FE7AFCCD28DF}" type="parTrans">
      <dgm:prSet/>
      <dgm:spPr/>
      <dgm:t>
        <a:bodyPr/>
        <a:lstStyle/>
        <a:p>
          <a:endParaRPr lang="en-US"/>
        </a:p>
      </dgm:t>
    </dgm:pt>
    <dgm:pt modelId="{615386FF-B864-4A63-B798-F2CAA48888D4}" cxnId="{D4BE7453-8D6D-49B1-8963-FE7AFCCD28DF}" type="sibTrans">
      <dgm:prSet/>
      <dgm:spPr/>
      <dgm:t>
        <a:bodyPr/>
        <a:lstStyle/>
        <a:p>
          <a:endParaRPr lang="en-US"/>
        </a:p>
      </dgm:t>
    </dgm:pt>
    <dgm:pt modelId="{D41FAB48-9ADC-4A58-B923-D9F75D72A6E9}">
      <dgm:prSet/>
      <dgm:spPr/>
      <dgm:t>
        <a:bodyPr/>
        <a:lstStyle/>
        <a:p>
          <a:r>
            <a:rPr lang="en-US"/>
            <a:t>Capture the reader's attention by injecting creative thoughts. </a:t>
          </a:r>
        </a:p>
      </dgm:t>
    </dgm:pt>
    <dgm:pt modelId="{51F723CD-711C-40EE-BADF-E9B38B762F99}" cxnId="{61AEA588-714E-47F1-B4AE-33B2AC4DB520}" type="parTrans">
      <dgm:prSet/>
      <dgm:spPr/>
      <dgm:t>
        <a:bodyPr/>
        <a:lstStyle/>
        <a:p>
          <a:endParaRPr lang="en-US"/>
        </a:p>
      </dgm:t>
    </dgm:pt>
    <dgm:pt modelId="{84AE7CBF-20BA-4FEF-A8D0-490D3A3767D7}" cxnId="{61AEA588-714E-47F1-B4AE-33B2AC4DB520}" type="sibTrans">
      <dgm:prSet/>
      <dgm:spPr/>
      <dgm:t>
        <a:bodyPr/>
        <a:lstStyle/>
        <a:p>
          <a:endParaRPr lang="en-US"/>
        </a:p>
      </dgm:t>
    </dgm:pt>
    <dgm:pt modelId="{965FF38A-C9DC-4A1A-B3B2-C5E2662CF778}">
      <dgm:prSet/>
      <dgm:spPr/>
      <dgm:t>
        <a:bodyPr/>
        <a:lstStyle/>
        <a:p>
          <a:r>
            <a:rPr lang="en-US"/>
            <a:t>Evaluate and discriminate evidence, ideas and opinions in order to formulate a supported conclusion. </a:t>
          </a:r>
        </a:p>
      </dgm:t>
    </dgm:pt>
    <dgm:pt modelId="{03AE05FC-30C1-43A6-8118-EA4EE31C1204}" cxnId="{C7679FE0-4FBE-43EE-AB22-7171DB11111D}" type="parTrans">
      <dgm:prSet/>
      <dgm:spPr/>
      <dgm:t>
        <a:bodyPr/>
        <a:lstStyle/>
        <a:p>
          <a:endParaRPr lang="en-US"/>
        </a:p>
      </dgm:t>
    </dgm:pt>
    <dgm:pt modelId="{1E901C0A-1CC9-4F24-B1EC-D48EFF2B8217}" cxnId="{C7679FE0-4FBE-43EE-AB22-7171DB11111D}" type="sibTrans">
      <dgm:prSet/>
      <dgm:spPr/>
      <dgm:t>
        <a:bodyPr/>
        <a:lstStyle/>
        <a:p>
          <a:endParaRPr lang="en-US"/>
        </a:p>
      </dgm:t>
    </dgm:pt>
    <dgm:pt modelId="{F0074B0A-2440-41D6-B01C-393F0FC256D2}">
      <dgm:prSet/>
      <dgm:spPr/>
      <dgm:t>
        <a:bodyPr/>
        <a:lstStyle/>
        <a:p>
          <a:r>
            <a:rPr lang="en-US"/>
            <a:t>Apply knowledge and understanding through analysis of specific tasks:This can be done by drawing interferences providing explanations, constructing and developing arguments, understanding the implications of a suggested course of action or conclusion.</a:t>
          </a:r>
        </a:p>
      </dgm:t>
    </dgm:pt>
    <dgm:pt modelId="{25E8E54A-61E6-4A05-B041-30FDB9F35E34}" cxnId="{B921B07C-3F93-40D2-9689-9F7EEF35FBDE}" type="parTrans">
      <dgm:prSet/>
      <dgm:spPr/>
      <dgm:t>
        <a:bodyPr/>
        <a:lstStyle/>
        <a:p>
          <a:endParaRPr lang="en-US"/>
        </a:p>
      </dgm:t>
    </dgm:pt>
    <dgm:pt modelId="{0D7FE5A5-C55E-4DC8-A98A-7662DBD339E9}" cxnId="{B921B07C-3F93-40D2-9689-9F7EEF35FBDE}" type="sibTrans">
      <dgm:prSet/>
      <dgm:spPr/>
      <dgm:t>
        <a:bodyPr/>
        <a:lstStyle/>
        <a:p>
          <a:endParaRPr lang="en-US"/>
        </a:p>
      </dgm:t>
    </dgm:pt>
    <dgm:pt modelId="{F2C5B2D2-7987-1042-B626-106E547B6312}" type="pres">
      <dgm:prSet presAssocID="{453A66AB-640F-4D62-B4EA-5B6DDCBEDF22}" presName="outerComposite" presStyleCnt="0">
        <dgm:presLayoutVars>
          <dgm:chMax val="5"/>
          <dgm:dir/>
          <dgm:resizeHandles val="exact"/>
        </dgm:presLayoutVars>
      </dgm:prSet>
      <dgm:spPr/>
    </dgm:pt>
    <dgm:pt modelId="{80D5365E-35D6-964D-8335-7A01E6843C26}" type="pres">
      <dgm:prSet presAssocID="{453A66AB-640F-4D62-B4EA-5B6DDCBEDF22}" presName="dummyMaxCanvas" presStyleCnt="0">
        <dgm:presLayoutVars/>
      </dgm:prSet>
      <dgm:spPr/>
    </dgm:pt>
    <dgm:pt modelId="{34107445-11A8-9245-BEB8-86B736CE17C5}" type="pres">
      <dgm:prSet presAssocID="{453A66AB-640F-4D62-B4EA-5B6DDCBEDF22}" presName="FiveNodes_1" presStyleLbl="node1" presStyleIdx="0" presStyleCnt="5">
        <dgm:presLayoutVars>
          <dgm:bulletEnabled val="1"/>
        </dgm:presLayoutVars>
      </dgm:prSet>
      <dgm:spPr/>
    </dgm:pt>
    <dgm:pt modelId="{9CE9BA79-37C4-134E-994E-53FCD74CF15F}" type="pres">
      <dgm:prSet presAssocID="{453A66AB-640F-4D62-B4EA-5B6DDCBEDF22}" presName="FiveNodes_2" presStyleLbl="node1" presStyleIdx="1" presStyleCnt="5">
        <dgm:presLayoutVars>
          <dgm:bulletEnabled val="1"/>
        </dgm:presLayoutVars>
      </dgm:prSet>
      <dgm:spPr/>
    </dgm:pt>
    <dgm:pt modelId="{338EE58C-DE79-F74E-8211-B5E4711B4A52}" type="pres">
      <dgm:prSet presAssocID="{453A66AB-640F-4D62-B4EA-5B6DDCBEDF22}" presName="FiveNodes_3" presStyleLbl="node1" presStyleIdx="2" presStyleCnt="5">
        <dgm:presLayoutVars>
          <dgm:bulletEnabled val="1"/>
        </dgm:presLayoutVars>
      </dgm:prSet>
      <dgm:spPr/>
    </dgm:pt>
    <dgm:pt modelId="{8BE190EC-A8BD-A34D-956D-36F43B823C32}" type="pres">
      <dgm:prSet presAssocID="{453A66AB-640F-4D62-B4EA-5B6DDCBEDF22}" presName="FiveNodes_4" presStyleLbl="node1" presStyleIdx="3" presStyleCnt="5">
        <dgm:presLayoutVars>
          <dgm:bulletEnabled val="1"/>
        </dgm:presLayoutVars>
      </dgm:prSet>
      <dgm:spPr/>
    </dgm:pt>
    <dgm:pt modelId="{ADFA89FB-846C-6A49-B3DD-8D8EFA0B9EF9}" type="pres">
      <dgm:prSet presAssocID="{453A66AB-640F-4D62-B4EA-5B6DDCBEDF22}" presName="FiveNodes_5" presStyleLbl="node1" presStyleIdx="4" presStyleCnt="5">
        <dgm:presLayoutVars>
          <dgm:bulletEnabled val="1"/>
        </dgm:presLayoutVars>
      </dgm:prSet>
      <dgm:spPr/>
    </dgm:pt>
    <dgm:pt modelId="{37E9951D-9708-F84B-92A9-6FD9F708FDBD}" type="pres">
      <dgm:prSet presAssocID="{453A66AB-640F-4D62-B4EA-5B6DDCBEDF22}" presName="FiveConn_1-2" presStyleLbl="fgAccFollowNode1" presStyleIdx="0" presStyleCnt="4">
        <dgm:presLayoutVars>
          <dgm:bulletEnabled val="1"/>
        </dgm:presLayoutVars>
      </dgm:prSet>
      <dgm:spPr/>
    </dgm:pt>
    <dgm:pt modelId="{90EFA985-CDC1-5D47-9C4A-64AD33427811}" type="pres">
      <dgm:prSet presAssocID="{453A66AB-640F-4D62-B4EA-5B6DDCBEDF22}" presName="FiveConn_2-3" presStyleLbl="fgAccFollowNode1" presStyleIdx="1" presStyleCnt="4">
        <dgm:presLayoutVars>
          <dgm:bulletEnabled val="1"/>
        </dgm:presLayoutVars>
      </dgm:prSet>
      <dgm:spPr/>
    </dgm:pt>
    <dgm:pt modelId="{17B97FEB-76C1-2146-845A-44FF2C4742F6}" type="pres">
      <dgm:prSet presAssocID="{453A66AB-640F-4D62-B4EA-5B6DDCBEDF22}" presName="FiveConn_3-4" presStyleLbl="fgAccFollowNode1" presStyleIdx="2" presStyleCnt="4">
        <dgm:presLayoutVars>
          <dgm:bulletEnabled val="1"/>
        </dgm:presLayoutVars>
      </dgm:prSet>
      <dgm:spPr/>
    </dgm:pt>
    <dgm:pt modelId="{742C6B7F-E459-4A4F-A105-1D49B62A8F6C}" type="pres">
      <dgm:prSet presAssocID="{453A66AB-640F-4D62-B4EA-5B6DDCBEDF22}" presName="FiveConn_4-5" presStyleLbl="fgAccFollowNode1" presStyleIdx="3" presStyleCnt="4">
        <dgm:presLayoutVars>
          <dgm:bulletEnabled val="1"/>
        </dgm:presLayoutVars>
      </dgm:prSet>
      <dgm:spPr/>
    </dgm:pt>
    <dgm:pt modelId="{15EA6585-0E23-164B-9638-07226BFFE57A}" type="pres">
      <dgm:prSet presAssocID="{453A66AB-640F-4D62-B4EA-5B6DDCBEDF22}" presName="FiveNodes_1_text" presStyleLbl="node1" presStyleIdx="4" presStyleCnt="5">
        <dgm:presLayoutVars>
          <dgm:bulletEnabled val="1"/>
        </dgm:presLayoutVars>
      </dgm:prSet>
      <dgm:spPr/>
    </dgm:pt>
    <dgm:pt modelId="{818EC58F-00C0-4149-AB07-4E660F344DF5}" type="pres">
      <dgm:prSet presAssocID="{453A66AB-640F-4D62-B4EA-5B6DDCBEDF22}" presName="FiveNodes_2_text" presStyleLbl="node1" presStyleIdx="4" presStyleCnt="5">
        <dgm:presLayoutVars>
          <dgm:bulletEnabled val="1"/>
        </dgm:presLayoutVars>
      </dgm:prSet>
      <dgm:spPr/>
    </dgm:pt>
    <dgm:pt modelId="{1F451D69-51FC-F74E-823A-7192B05ECC96}" type="pres">
      <dgm:prSet presAssocID="{453A66AB-640F-4D62-B4EA-5B6DDCBEDF22}" presName="FiveNodes_3_text" presStyleLbl="node1" presStyleIdx="4" presStyleCnt="5">
        <dgm:presLayoutVars>
          <dgm:bulletEnabled val="1"/>
        </dgm:presLayoutVars>
      </dgm:prSet>
      <dgm:spPr/>
    </dgm:pt>
    <dgm:pt modelId="{EC1BA694-D650-5040-B199-C7A129BA22B1}" type="pres">
      <dgm:prSet presAssocID="{453A66AB-640F-4D62-B4EA-5B6DDCBEDF22}" presName="FiveNodes_4_text" presStyleLbl="node1" presStyleIdx="4" presStyleCnt="5">
        <dgm:presLayoutVars>
          <dgm:bulletEnabled val="1"/>
        </dgm:presLayoutVars>
      </dgm:prSet>
      <dgm:spPr/>
    </dgm:pt>
    <dgm:pt modelId="{DADD0A2E-9298-2349-ABCA-72E8F5577C51}" type="pres">
      <dgm:prSet presAssocID="{453A66AB-640F-4D62-B4EA-5B6DDCBEDF22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13907E22-534D-494F-A9CD-2BF302C25BDD}" srcId="{453A66AB-640F-4D62-B4EA-5B6DDCBEDF22}" destId="{E81FE39D-8841-48C1-818A-F23D91142B37}" srcOrd="0" destOrd="0" parTransId="{D70C8318-56C5-455F-99FA-088C191BC2AC}" sibTransId="{49569EEE-A5E7-4325-901B-D4674D1B351C}"/>
    <dgm:cxn modelId="{5C41DB44-E4CE-0B47-B19F-C1C57CA6CD88}" type="presOf" srcId="{49569EEE-A5E7-4325-901B-D4674D1B351C}" destId="{37E9951D-9708-F84B-92A9-6FD9F708FDBD}" srcOrd="0" destOrd="0" presId="urn:microsoft.com/office/officeart/2005/8/layout/vProcess5"/>
    <dgm:cxn modelId="{AC003246-022E-E047-A67C-604B03AD405B}" type="presOf" srcId="{E81FE39D-8841-48C1-818A-F23D91142B37}" destId="{34107445-11A8-9245-BEB8-86B736CE17C5}" srcOrd="0" destOrd="0" presId="urn:microsoft.com/office/officeart/2005/8/layout/vProcess5"/>
    <dgm:cxn modelId="{E99E304A-1F8A-BC4F-B9AB-7B7F9C75CF7C}" type="presOf" srcId="{1E901C0A-1CC9-4F24-B1EC-D48EFF2B8217}" destId="{742C6B7F-E459-4A4F-A105-1D49B62A8F6C}" srcOrd="0" destOrd="0" presId="urn:microsoft.com/office/officeart/2005/8/layout/vProcess5"/>
    <dgm:cxn modelId="{E69E164D-8E83-3243-91F6-623EAD9D2B44}" type="presOf" srcId="{E81FE39D-8841-48C1-818A-F23D91142B37}" destId="{15EA6585-0E23-164B-9638-07226BFFE57A}" srcOrd="1" destOrd="0" presId="urn:microsoft.com/office/officeart/2005/8/layout/vProcess5"/>
    <dgm:cxn modelId="{D4BE7453-8D6D-49B1-8963-FE7AFCCD28DF}" srcId="{453A66AB-640F-4D62-B4EA-5B6DDCBEDF22}" destId="{CB2BF440-5BD0-4713-B02C-E15E145DBEB2}" srcOrd="1" destOrd="0" parTransId="{C81808ED-14F5-4A56-AE62-900A75458076}" sibTransId="{615386FF-B864-4A63-B798-F2CAA48888D4}"/>
    <dgm:cxn modelId="{959EBF53-FD50-7943-930E-2A309390959F}" type="presOf" srcId="{453A66AB-640F-4D62-B4EA-5B6DDCBEDF22}" destId="{F2C5B2D2-7987-1042-B626-106E547B6312}" srcOrd="0" destOrd="0" presId="urn:microsoft.com/office/officeart/2005/8/layout/vProcess5"/>
    <dgm:cxn modelId="{B921B07C-3F93-40D2-9689-9F7EEF35FBDE}" srcId="{453A66AB-640F-4D62-B4EA-5B6DDCBEDF22}" destId="{F0074B0A-2440-41D6-B01C-393F0FC256D2}" srcOrd="4" destOrd="0" parTransId="{25E8E54A-61E6-4A05-B041-30FDB9F35E34}" sibTransId="{0D7FE5A5-C55E-4DC8-A98A-7662DBD339E9}"/>
    <dgm:cxn modelId="{55CBA77E-F81A-1F4E-94F2-3A996AD17B4D}" type="presOf" srcId="{F0074B0A-2440-41D6-B01C-393F0FC256D2}" destId="{DADD0A2E-9298-2349-ABCA-72E8F5577C51}" srcOrd="1" destOrd="0" presId="urn:microsoft.com/office/officeart/2005/8/layout/vProcess5"/>
    <dgm:cxn modelId="{79C33C84-F766-DD4D-AFB3-2CA103803B2E}" type="presOf" srcId="{965FF38A-C9DC-4A1A-B3B2-C5E2662CF778}" destId="{8BE190EC-A8BD-A34D-956D-36F43B823C32}" srcOrd="0" destOrd="0" presId="urn:microsoft.com/office/officeart/2005/8/layout/vProcess5"/>
    <dgm:cxn modelId="{61AEA588-714E-47F1-B4AE-33B2AC4DB520}" srcId="{453A66AB-640F-4D62-B4EA-5B6DDCBEDF22}" destId="{D41FAB48-9ADC-4A58-B923-D9F75D72A6E9}" srcOrd="2" destOrd="0" parTransId="{51F723CD-711C-40EE-BADF-E9B38B762F99}" sibTransId="{84AE7CBF-20BA-4FEF-A8D0-490D3A3767D7}"/>
    <dgm:cxn modelId="{BD7C21B3-073A-984F-A665-CF25CC5CDDF2}" type="presOf" srcId="{CB2BF440-5BD0-4713-B02C-E15E145DBEB2}" destId="{9CE9BA79-37C4-134E-994E-53FCD74CF15F}" srcOrd="0" destOrd="0" presId="urn:microsoft.com/office/officeart/2005/8/layout/vProcess5"/>
    <dgm:cxn modelId="{314A63BC-741C-F248-ADA4-13C10B5BD57C}" type="presOf" srcId="{84AE7CBF-20BA-4FEF-A8D0-490D3A3767D7}" destId="{17B97FEB-76C1-2146-845A-44FF2C4742F6}" srcOrd="0" destOrd="0" presId="urn:microsoft.com/office/officeart/2005/8/layout/vProcess5"/>
    <dgm:cxn modelId="{54E04CC9-2AB5-3D48-A043-4F5DD7B273D0}" type="presOf" srcId="{615386FF-B864-4A63-B798-F2CAA48888D4}" destId="{90EFA985-CDC1-5D47-9C4A-64AD33427811}" srcOrd="0" destOrd="0" presId="urn:microsoft.com/office/officeart/2005/8/layout/vProcess5"/>
    <dgm:cxn modelId="{C79998CA-FEC3-A949-8B4C-F1C4D342A473}" type="presOf" srcId="{D41FAB48-9ADC-4A58-B923-D9F75D72A6E9}" destId="{338EE58C-DE79-F74E-8211-B5E4711B4A52}" srcOrd="0" destOrd="0" presId="urn:microsoft.com/office/officeart/2005/8/layout/vProcess5"/>
    <dgm:cxn modelId="{3F04D0D4-453E-BE4B-A644-6FBD12605516}" type="presOf" srcId="{F0074B0A-2440-41D6-B01C-393F0FC256D2}" destId="{ADFA89FB-846C-6A49-B3DD-8D8EFA0B9EF9}" srcOrd="0" destOrd="0" presId="urn:microsoft.com/office/officeart/2005/8/layout/vProcess5"/>
    <dgm:cxn modelId="{C7679FE0-4FBE-43EE-AB22-7171DB11111D}" srcId="{453A66AB-640F-4D62-B4EA-5B6DDCBEDF22}" destId="{965FF38A-C9DC-4A1A-B3B2-C5E2662CF778}" srcOrd="3" destOrd="0" parTransId="{03AE05FC-30C1-43A6-8118-EA4EE31C1204}" sibTransId="{1E901C0A-1CC9-4F24-B1EC-D48EFF2B8217}"/>
    <dgm:cxn modelId="{8E339CE3-544D-2C43-BE47-82703D16C6ED}" type="presOf" srcId="{965FF38A-C9DC-4A1A-B3B2-C5E2662CF778}" destId="{EC1BA694-D650-5040-B199-C7A129BA22B1}" srcOrd="1" destOrd="0" presId="urn:microsoft.com/office/officeart/2005/8/layout/vProcess5"/>
    <dgm:cxn modelId="{47C341F3-6AA5-E048-B430-1B992D2DFB6E}" type="presOf" srcId="{CB2BF440-5BD0-4713-B02C-E15E145DBEB2}" destId="{818EC58F-00C0-4149-AB07-4E660F344DF5}" srcOrd="1" destOrd="0" presId="urn:microsoft.com/office/officeart/2005/8/layout/vProcess5"/>
    <dgm:cxn modelId="{1798DAF9-3A4D-964E-8F03-31505B77ECEC}" type="presOf" srcId="{D41FAB48-9ADC-4A58-B923-D9F75D72A6E9}" destId="{1F451D69-51FC-F74E-823A-7192B05ECC96}" srcOrd="1" destOrd="0" presId="urn:microsoft.com/office/officeart/2005/8/layout/vProcess5"/>
    <dgm:cxn modelId="{58183657-C3A9-6442-96A2-337A664765A8}" type="presParOf" srcId="{F2C5B2D2-7987-1042-B626-106E547B6312}" destId="{80D5365E-35D6-964D-8335-7A01E6843C26}" srcOrd="0" destOrd="0" presId="urn:microsoft.com/office/officeart/2005/8/layout/vProcess5"/>
    <dgm:cxn modelId="{75E5DBBD-F91F-1D48-B227-47D1B804ED1A}" type="presParOf" srcId="{F2C5B2D2-7987-1042-B626-106E547B6312}" destId="{34107445-11A8-9245-BEB8-86B736CE17C5}" srcOrd="1" destOrd="0" presId="urn:microsoft.com/office/officeart/2005/8/layout/vProcess5"/>
    <dgm:cxn modelId="{BEAD2465-69BF-C044-9A60-5311869E528D}" type="presParOf" srcId="{F2C5B2D2-7987-1042-B626-106E547B6312}" destId="{9CE9BA79-37C4-134E-994E-53FCD74CF15F}" srcOrd="2" destOrd="0" presId="urn:microsoft.com/office/officeart/2005/8/layout/vProcess5"/>
    <dgm:cxn modelId="{23A660DF-5F33-5F47-B1F7-FF02E824D5A7}" type="presParOf" srcId="{F2C5B2D2-7987-1042-B626-106E547B6312}" destId="{338EE58C-DE79-F74E-8211-B5E4711B4A52}" srcOrd="3" destOrd="0" presId="urn:microsoft.com/office/officeart/2005/8/layout/vProcess5"/>
    <dgm:cxn modelId="{EDF80847-CA95-2040-BE5C-07F64484EA95}" type="presParOf" srcId="{F2C5B2D2-7987-1042-B626-106E547B6312}" destId="{8BE190EC-A8BD-A34D-956D-36F43B823C32}" srcOrd="4" destOrd="0" presId="urn:microsoft.com/office/officeart/2005/8/layout/vProcess5"/>
    <dgm:cxn modelId="{D7A2C6AE-EF02-7943-BAD8-6193D776503F}" type="presParOf" srcId="{F2C5B2D2-7987-1042-B626-106E547B6312}" destId="{ADFA89FB-846C-6A49-B3DD-8D8EFA0B9EF9}" srcOrd="5" destOrd="0" presId="urn:microsoft.com/office/officeart/2005/8/layout/vProcess5"/>
    <dgm:cxn modelId="{2FE3FACC-20BA-614A-9998-5EC29E6CEDB2}" type="presParOf" srcId="{F2C5B2D2-7987-1042-B626-106E547B6312}" destId="{37E9951D-9708-F84B-92A9-6FD9F708FDBD}" srcOrd="6" destOrd="0" presId="urn:microsoft.com/office/officeart/2005/8/layout/vProcess5"/>
    <dgm:cxn modelId="{534BA466-F81C-904B-9777-5E0CAC76162A}" type="presParOf" srcId="{F2C5B2D2-7987-1042-B626-106E547B6312}" destId="{90EFA985-CDC1-5D47-9C4A-64AD33427811}" srcOrd="7" destOrd="0" presId="urn:microsoft.com/office/officeart/2005/8/layout/vProcess5"/>
    <dgm:cxn modelId="{C9F59295-D0C2-5E42-BA36-056B08C0DA8E}" type="presParOf" srcId="{F2C5B2D2-7987-1042-B626-106E547B6312}" destId="{17B97FEB-76C1-2146-845A-44FF2C4742F6}" srcOrd="8" destOrd="0" presId="urn:microsoft.com/office/officeart/2005/8/layout/vProcess5"/>
    <dgm:cxn modelId="{3B5C1172-3FC1-8746-8821-2D0DAB92AAA8}" type="presParOf" srcId="{F2C5B2D2-7987-1042-B626-106E547B6312}" destId="{742C6B7F-E459-4A4F-A105-1D49B62A8F6C}" srcOrd="9" destOrd="0" presId="urn:microsoft.com/office/officeart/2005/8/layout/vProcess5"/>
    <dgm:cxn modelId="{D8C128BE-2908-E14A-85A2-1DAAEA10D7E7}" type="presParOf" srcId="{F2C5B2D2-7987-1042-B626-106E547B6312}" destId="{15EA6585-0E23-164B-9638-07226BFFE57A}" srcOrd="10" destOrd="0" presId="urn:microsoft.com/office/officeart/2005/8/layout/vProcess5"/>
    <dgm:cxn modelId="{70106EDE-638A-9145-AEAA-D705400EB0E7}" type="presParOf" srcId="{F2C5B2D2-7987-1042-B626-106E547B6312}" destId="{818EC58F-00C0-4149-AB07-4E660F344DF5}" srcOrd="11" destOrd="0" presId="urn:microsoft.com/office/officeart/2005/8/layout/vProcess5"/>
    <dgm:cxn modelId="{C2CEE175-6CA5-CC4A-8586-8A6A114FB6DF}" type="presParOf" srcId="{F2C5B2D2-7987-1042-B626-106E547B6312}" destId="{1F451D69-51FC-F74E-823A-7192B05ECC96}" srcOrd="12" destOrd="0" presId="urn:microsoft.com/office/officeart/2005/8/layout/vProcess5"/>
    <dgm:cxn modelId="{A35288AB-2065-FB46-BDDB-29DA9F2EF9D1}" type="presParOf" srcId="{F2C5B2D2-7987-1042-B626-106E547B6312}" destId="{EC1BA694-D650-5040-B199-C7A129BA22B1}" srcOrd="13" destOrd="0" presId="urn:microsoft.com/office/officeart/2005/8/layout/vProcess5"/>
    <dgm:cxn modelId="{96FC19DB-319F-A542-9719-D43A2BA36301}" type="presParOf" srcId="{F2C5B2D2-7987-1042-B626-106E547B6312}" destId="{DADD0A2E-9298-2349-ABCA-72E8F5577C5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6205913" cy="5015753"/>
        <a:chOff x="0" y="0"/>
        <a:chExt cx="6205913" cy="5015753"/>
      </a:xfrm>
    </dsp:grpSpPr>
    <dsp:sp modelId="{34107445-11A8-9245-BEB8-86B736CE17C5}">
      <dsp:nvSpPr>
        <dsp:cNvPr id="3" name="Rounded Rectangle 2"/>
        <dsp:cNvSpPr/>
      </dsp:nvSpPr>
      <dsp:spPr bwMode="white">
        <a:xfrm>
          <a:off x="0" y="0"/>
          <a:ext cx="4778553" cy="902836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Body>
        <a:bodyPr lIns="34290" tIns="34290" rIns="34290" bIns="34290" anchor="ctr"/>
        <a:lstStyle>
          <a:lvl1pPr algn="l">
            <a:defRPr sz="900"/>
          </a:lvl1pPr>
          <a:lvl2pPr marL="57150" indent="-57150" algn="l">
            <a:defRPr sz="700"/>
          </a:lvl2pPr>
          <a:lvl3pPr marL="114300" indent="-57150" algn="l">
            <a:defRPr sz="700"/>
          </a:lvl3pPr>
          <a:lvl4pPr marL="171450" indent="-57150" algn="l">
            <a:defRPr sz="700"/>
          </a:lvl4pPr>
          <a:lvl5pPr marL="228600" indent="-57150" algn="l">
            <a:defRPr sz="700"/>
          </a:lvl5pPr>
          <a:lvl6pPr marL="285750" indent="-57150" algn="l">
            <a:defRPr sz="700"/>
          </a:lvl6pPr>
          <a:lvl7pPr marL="342900" indent="-57150" algn="l">
            <a:defRPr sz="700"/>
          </a:lvl7pPr>
          <a:lvl8pPr marL="400050" indent="-57150" algn="l">
            <a:defRPr sz="700"/>
          </a:lvl8pPr>
          <a:lvl9pPr marL="457200" indent="-57150" algn="l">
            <a:defRPr sz="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The objectives of teaching General Paper are to enable students to communicate information, ideas and opinions in a clear concise, logical and appropriate manner. </a:t>
          </a:r>
        </a:p>
      </dsp:txBody>
      <dsp:txXfrm>
        <a:off x="0" y="0"/>
        <a:ext cx="4778553" cy="902836"/>
      </dsp:txXfrm>
    </dsp:sp>
    <dsp:sp modelId="{9CE9BA79-37C4-134E-994E-53FCD74CF15F}">
      <dsp:nvSpPr>
        <dsp:cNvPr id="4" name="Rounded Rectangle 3"/>
        <dsp:cNvSpPr/>
      </dsp:nvSpPr>
      <dsp:spPr bwMode="white">
        <a:xfrm>
          <a:off x="356840" y="1028229"/>
          <a:ext cx="4778553" cy="902836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34290" tIns="34290" rIns="34290" bIns="34290" anchor="ctr"/>
        <a:lstStyle>
          <a:lvl1pPr algn="l">
            <a:defRPr sz="900"/>
          </a:lvl1pPr>
          <a:lvl2pPr marL="57150" indent="-57150" algn="l">
            <a:defRPr sz="700"/>
          </a:lvl2pPr>
          <a:lvl3pPr marL="114300" indent="-57150" algn="l">
            <a:defRPr sz="700"/>
          </a:lvl3pPr>
          <a:lvl4pPr marL="171450" indent="-57150" algn="l">
            <a:defRPr sz="700"/>
          </a:lvl4pPr>
          <a:lvl5pPr marL="228600" indent="-57150" algn="l">
            <a:defRPr sz="700"/>
          </a:lvl5pPr>
          <a:lvl6pPr marL="285750" indent="-57150" algn="l">
            <a:defRPr sz="700"/>
          </a:lvl6pPr>
          <a:lvl7pPr marL="342900" indent="-57150" algn="l">
            <a:defRPr sz="700"/>
          </a:lvl7pPr>
          <a:lvl8pPr marL="400050" indent="-57150" algn="l">
            <a:defRPr sz="700"/>
          </a:lvl8pPr>
          <a:lvl9pPr marL="457200" indent="-57150" algn="l">
            <a:defRPr sz="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Present views and ideas with reasoned considerations Have a broad understanding of the world and current issues like climate changes, voter education, animal welfare, the history, scientific discoveries, conflicts between nations and others. </a:t>
          </a:r>
        </a:p>
      </dsp:txBody>
      <dsp:txXfrm>
        <a:off x="356840" y="1028229"/>
        <a:ext cx="4778553" cy="902836"/>
      </dsp:txXfrm>
    </dsp:sp>
    <dsp:sp modelId="{338EE58C-DE79-F74E-8211-B5E4711B4A52}">
      <dsp:nvSpPr>
        <dsp:cNvPr id="5" name="Rounded Rectangle 4"/>
        <dsp:cNvSpPr/>
      </dsp:nvSpPr>
      <dsp:spPr bwMode="white">
        <a:xfrm>
          <a:off x="713680" y="2056459"/>
          <a:ext cx="4778553" cy="902836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4"/>
        </a:fillRef>
        <a:effectRef idx="0">
          <a:scrgbClr r="0" g="0" b="0"/>
        </a:effectRef>
        <a:fontRef idx="minor">
          <a:schemeClr val="lt1"/>
        </a:fontRef>
      </dsp:style>
      <dsp:txBody>
        <a:bodyPr lIns="34290" tIns="34290" rIns="34290" bIns="34290" anchor="ctr"/>
        <a:lstStyle>
          <a:lvl1pPr algn="l">
            <a:defRPr sz="900"/>
          </a:lvl1pPr>
          <a:lvl2pPr marL="57150" indent="-57150" algn="l">
            <a:defRPr sz="700"/>
          </a:lvl2pPr>
          <a:lvl3pPr marL="114300" indent="-57150" algn="l">
            <a:defRPr sz="700"/>
          </a:lvl3pPr>
          <a:lvl4pPr marL="171450" indent="-57150" algn="l">
            <a:defRPr sz="700"/>
          </a:lvl4pPr>
          <a:lvl5pPr marL="228600" indent="-57150" algn="l">
            <a:defRPr sz="700"/>
          </a:lvl5pPr>
          <a:lvl6pPr marL="285750" indent="-57150" algn="l">
            <a:defRPr sz="700"/>
          </a:lvl6pPr>
          <a:lvl7pPr marL="342900" indent="-57150" algn="l">
            <a:defRPr sz="700"/>
          </a:lvl7pPr>
          <a:lvl8pPr marL="400050" indent="-57150" algn="l">
            <a:defRPr sz="700"/>
          </a:lvl8pPr>
          <a:lvl9pPr marL="457200" indent="-57150" algn="l">
            <a:defRPr sz="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Capture the reader's attention by injecting creative thoughts. </a:t>
          </a:r>
        </a:p>
      </dsp:txBody>
      <dsp:txXfrm>
        <a:off x="713680" y="2056459"/>
        <a:ext cx="4778553" cy="902836"/>
      </dsp:txXfrm>
    </dsp:sp>
    <dsp:sp modelId="{8BE190EC-A8BD-A34D-956D-36F43B823C32}">
      <dsp:nvSpPr>
        <dsp:cNvPr id="6" name="Rounded Rectangle 5"/>
        <dsp:cNvSpPr/>
      </dsp:nvSpPr>
      <dsp:spPr bwMode="white">
        <a:xfrm>
          <a:off x="1070520" y="3084688"/>
          <a:ext cx="4778553" cy="902836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5"/>
        </a:fillRef>
        <a:effectRef idx="0">
          <a:scrgbClr r="0" g="0" b="0"/>
        </a:effectRef>
        <a:fontRef idx="minor">
          <a:schemeClr val="lt1"/>
        </a:fontRef>
      </dsp:style>
      <dsp:txBody>
        <a:bodyPr lIns="34290" tIns="34290" rIns="34290" bIns="34290" anchor="ctr"/>
        <a:lstStyle>
          <a:lvl1pPr algn="l">
            <a:defRPr sz="900"/>
          </a:lvl1pPr>
          <a:lvl2pPr marL="57150" indent="-57150" algn="l">
            <a:defRPr sz="700"/>
          </a:lvl2pPr>
          <a:lvl3pPr marL="114300" indent="-57150" algn="l">
            <a:defRPr sz="700"/>
          </a:lvl3pPr>
          <a:lvl4pPr marL="171450" indent="-57150" algn="l">
            <a:defRPr sz="700"/>
          </a:lvl4pPr>
          <a:lvl5pPr marL="228600" indent="-57150" algn="l">
            <a:defRPr sz="700"/>
          </a:lvl5pPr>
          <a:lvl6pPr marL="285750" indent="-57150" algn="l">
            <a:defRPr sz="700"/>
          </a:lvl6pPr>
          <a:lvl7pPr marL="342900" indent="-57150" algn="l">
            <a:defRPr sz="700"/>
          </a:lvl7pPr>
          <a:lvl8pPr marL="400050" indent="-57150" algn="l">
            <a:defRPr sz="700"/>
          </a:lvl8pPr>
          <a:lvl9pPr marL="457200" indent="-57150" algn="l">
            <a:defRPr sz="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Evaluate and discriminate evidence, ideas and opinions in order to formulate a supported conclusion. </a:t>
          </a:r>
        </a:p>
      </dsp:txBody>
      <dsp:txXfrm>
        <a:off x="1070520" y="3084688"/>
        <a:ext cx="4778553" cy="902836"/>
      </dsp:txXfrm>
    </dsp:sp>
    <dsp:sp modelId="{ADFA89FB-846C-6A49-B3DD-8D8EFA0B9EF9}">
      <dsp:nvSpPr>
        <dsp:cNvPr id="7" name="Rounded Rectangle 6"/>
        <dsp:cNvSpPr/>
      </dsp:nvSpPr>
      <dsp:spPr bwMode="white">
        <a:xfrm>
          <a:off x="1427360" y="4112917"/>
          <a:ext cx="4778553" cy="902836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6"/>
        </a:fillRef>
        <a:effectRef idx="0">
          <a:scrgbClr r="0" g="0" b="0"/>
        </a:effectRef>
        <a:fontRef idx="minor">
          <a:schemeClr val="lt1"/>
        </a:fontRef>
      </dsp:style>
      <dsp:txBody>
        <a:bodyPr lIns="34290" tIns="34290" rIns="34290" bIns="34290" anchor="ctr"/>
        <a:lstStyle>
          <a:lvl1pPr algn="l">
            <a:defRPr sz="900"/>
          </a:lvl1pPr>
          <a:lvl2pPr marL="57150" indent="-57150" algn="l">
            <a:defRPr sz="700"/>
          </a:lvl2pPr>
          <a:lvl3pPr marL="114300" indent="-57150" algn="l">
            <a:defRPr sz="700"/>
          </a:lvl3pPr>
          <a:lvl4pPr marL="171450" indent="-57150" algn="l">
            <a:defRPr sz="700"/>
          </a:lvl4pPr>
          <a:lvl5pPr marL="228600" indent="-57150" algn="l">
            <a:defRPr sz="700"/>
          </a:lvl5pPr>
          <a:lvl6pPr marL="285750" indent="-57150" algn="l">
            <a:defRPr sz="700"/>
          </a:lvl6pPr>
          <a:lvl7pPr marL="342900" indent="-57150" algn="l">
            <a:defRPr sz="700"/>
          </a:lvl7pPr>
          <a:lvl8pPr marL="400050" indent="-57150" algn="l">
            <a:defRPr sz="700"/>
          </a:lvl8pPr>
          <a:lvl9pPr marL="457200" indent="-57150" algn="l">
            <a:defRPr sz="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Apply knowledge and understanding through analysis of specific tasks:This can be done by drawing interferences providing explanations, constructing and developing arguments, understanding the implications of a suggested course of action or conclusion.</a:t>
          </a:r>
        </a:p>
      </dsp:txBody>
      <dsp:txXfrm>
        <a:off x="1427360" y="4112917"/>
        <a:ext cx="4778553" cy="902836"/>
      </dsp:txXfrm>
    </dsp:sp>
    <dsp:sp modelId="{37E9951D-9708-F84B-92A9-6FD9F708FDBD}">
      <dsp:nvSpPr>
        <dsp:cNvPr id="8" name="Down Arrow 7"/>
        <dsp:cNvSpPr/>
      </dsp:nvSpPr>
      <dsp:spPr bwMode="white">
        <a:xfrm>
          <a:off x="4191710" y="659572"/>
          <a:ext cx="586843" cy="586843"/>
        </a:xfrm>
        <a:prstGeom prst="downArrow">
          <a:avLst>
            <a:gd name="adj1" fmla="val 55000"/>
            <a:gd name="adj2" fmla="val 45000"/>
          </a:avLst>
        </a:prstGeom>
      </dsp:spPr>
      <dsp:style>
        <a:lnRef idx="2">
          <a:schemeClr val="accent2">
            <a:tint val="40000"/>
            <a:alpha val="90000"/>
          </a:schemeClr>
        </a:lnRef>
        <a:fillRef idx="1">
          <a:schemeClr val="accent2">
            <a:tint val="40000"/>
            <a:alpha val="90000"/>
          </a:schemeClr>
        </a:fillRef>
        <a:effectRef idx="0">
          <a:scrgbClr r="0" g="0" b="0"/>
        </a:effectRef>
        <a:fontRef idx="minor"/>
      </dsp:style>
      <dsp:txBody>
        <a:bodyPr lIns="25400" tIns="25400" rIns="25400" bIns="25400" anchor="ctr"/>
        <a:lstStyle>
          <a:lvl1pPr algn="ctr">
            <a:defRPr sz="2000"/>
          </a:lvl1pPr>
          <a:lvl2pPr marL="171450" indent="-171450" algn="ctr">
            <a:defRPr sz="1600"/>
          </a:lvl2pPr>
          <a:lvl3pPr marL="342900" indent="-171450" algn="ctr">
            <a:defRPr sz="1600"/>
          </a:lvl3pPr>
          <a:lvl4pPr marL="514350" indent="-171450" algn="ctr">
            <a:defRPr sz="1600"/>
          </a:lvl4pPr>
          <a:lvl5pPr marL="685800" indent="-171450" algn="ctr">
            <a:defRPr sz="1600"/>
          </a:lvl5pPr>
          <a:lvl6pPr marL="857250" indent="-171450" algn="ctr">
            <a:defRPr sz="1600"/>
          </a:lvl6pPr>
          <a:lvl7pPr marL="1028700" indent="-171450" algn="ctr">
            <a:defRPr sz="1600"/>
          </a:lvl7pPr>
          <a:lvl8pPr marL="1200150" indent="-171450" algn="ctr">
            <a:defRPr sz="1600"/>
          </a:lvl8pPr>
          <a:lvl9pPr marL="1371600" indent="-171450" algn="ctr">
            <a:defRPr sz="1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>
            <a:solidFill>
              <a:schemeClr val="dk1"/>
            </a:solidFill>
          </a:endParaRPr>
        </a:p>
      </dsp:txBody>
      <dsp:txXfrm>
        <a:off x="4191710" y="659572"/>
        <a:ext cx="586843" cy="586843"/>
      </dsp:txXfrm>
    </dsp:sp>
    <dsp:sp modelId="{90EFA985-CDC1-5D47-9C4A-64AD33427811}">
      <dsp:nvSpPr>
        <dsp:cNvPr id="9" name="Down Arrow 8"/>
        <dsp:cNvSpPr/>
      </dsp:nvSpPr>
      <dsp:spPr bwMode="white">
        <a:xfrm>
          <a:off x="4548550" y="1687801"/>
          <a:ext cx="586843" cy="586843"/>
        </a:xfrm>
        <a:prstGeom prst="downArrow">
          <a:avLst>
            <a:gd name="adj1" fmla="val 55000"/>
            <a:gd name="adj2" fmla="val 45000"/>
          </a:avLst>
        </a:prstGeom>
      </dsp:spPr>
      <dsp:style>
        <a:lnRef idx="2">
          <a:schemeClr val="accent3">
            <a:tint val="40000"/>
            <a:alpha val="90000"/>
          </a:schemeClr>
        </a:lnRef>
        <a:fillRef idx="1">
          <a:schemeClr val="accent3">
            <a:tint val="40000"/>
            <a:alpha val="90000"/>
          </a:schemeClr>
        </a:fillRef>
        <a:effectRef idx="0">
          <a:scrgbClr r="0" g="0" b="0"/>
        </a:effectRef>
        <a:fontRef idx="minor"/>
      </dsp:style>
      <dsp:txBody>
        <a:bodyPr lIns="25400" tIns="25400" rIns="25400" bIns="25400" anchor="ctr"/>
        <a:lstStyle>
          <a:lvl1pPr algn="ctr">
            <a:defRPr sz="2000"/>
          </a:lvl1pPr>
          <a:lvl2pPr marL="171450" indent="-171450" algn="ctr">
            <a:defRPr sz="1600"/>
          </a:lvl2pPr>
          <a:lvl3pPr marL="342900" indent="-171450" algn="ctr">
            <a:defRPr sz="1600"/>
          </a:lvl3pPr>
          <a:lvl4pPr marL="514350" indent="-171450" algn="ctr">
            <a:defRPr sz="1600"/>
          </a:lvl4pPr>
          <a:lvl5pPr marL="685800" indent="-171450" algn="ctr">
            <a:defRPr sz="1600"/>
          </a:lvl5pPr>
          <a:lvl6pPr marL="857250" indent="-171450" algn="ctr">
            <a:defRPr sz="1600"/>
          </a:lvl6pPr>
          <a:lvl7pPr marL="1028700" indent="-171450" algn="ctr">
            <a:defRPr sz="1600"/>
          </a:lvl7pPr>
          <a:lvl8pPr marL="1200150" indent="-171450" algn="ctr">
            <a:defRPr sz="1600"/>
          </a:lvl8pPr>
          <a:lvl9pPr marL="1371600" indent="-171450" algn="ctr">
            <a:defRPr sz="1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>
            <a:solidFill>
              <a:schemeClr val="dk1"/>
            </a:solidFill>
          </a:endParaRPr>
        </a:p>
      </dsp:txBody>
      <dsp:txXfrm>
        <a:off x="4548550" y="1687801"/>
        <a:ext cx="586843" cy="586843"/>
      </dsp:txXfrm>
    </dsp:sp>
    <dsp:sp modelId="{17B97FEB-76C1-2146-845A-44FF2C4742F6}">
      <dsp:nvSpPr>
        <dsp:cNvPr id="10" name="Down Arrow 9"/>
        <dsp:cNvSpPr/>
      </dsp:nvSpPr>
      <dsp:spPr bwMode="white">
        <a:xfrm>
          <a:off x="4905390" y="2700983"/>
          <a:ext cx="586843" cy="586843"/>
        </a:xfrm>
        <a:prstGeom prst="downArrow">
          <a:avLst>
            <a:gd name="adj1" fmla="val 55000"/>
            <a:gd name="adj2" fmla="val 45000"/>
          </a:avLst>
        </a:prstGeom>
      </dsp:spPr>
      <dsp:style>
        <a:lnRef idx="2">
          <a:schemeClr val="accent4">
            <a:tint val="40000"/>
            <a:alpha val="90000"/>
          </a:schemeClr>
        </a:lnRef>
        <a:fillRef idx="1">
          <a:schemeClr val="accent4">
            <a:tint val="40000"/>
            <a:alpha val="90000"/>
          </a:schemeClr>
        </a:fillRef>
        <a:effectRef idx="0">
          <a:scrgbClr r="0" g="0" b="0"/>
        </a:effectRef>
        <a:fontRef idx="minor"/>
      </dsp:style>
      <dsp:txBody>
        <a:bodyPr lIns="25400" tIns="25400" rIns="25400" bIns="25400" anchor="ctr"/>
        <a:lstStyle>
          <a:lvl1pPr algn="ctr">
            <a:defRPr sz="2000"/>
          </a:lvl1pPr>
          <a:lvl2pPr marL="171450" indent="-171450" algn="ctr">
            <a:defRPr sz="1600"/>
          </a:lvl2pPr>
          <a:lvl3pPr marL="342900" indent="-171450" algn="ctr">
            <a:defRPr sz="1600"/>
          </a:lvl3pPr>
          <a:lvl4pPr marL="514350" indent="-171450" algn="ctr">
            <a:defRPr sz="1600"/>
          </a:lvl4pPr>
          <a:lvl5pPr marL="685800" indent="-171450" algn="ctr">
            <a:defRPr sz="1600"/>
          </a:lvl5pPr>
          <a:lvl6pPr marL="857250" indent="-171450" algn="ctr">
            <a:defRPr sz="1600"/>
          </a:lvl6pPr>
          <a:lvl7pPr marL="1028700" indent="-171450" algn="ctr">
            <a:defRPr sz="1600"/>
          </a:lvl7pPr>
          <a:lvl8pPr marL="1200150" indent="-171450" algn="ctr">
            <a:defRPr sz="1600"/>
          </a:lvl8pPr>
          <a:lvl9pPr marL="1371600" indent="-171450" algn="ctr">
            <a:defRPr sz="1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>
            <a:solidFill>
              <a:schemeClr val="dk1"/>
            </a:solidFill>
          </a:endParaRPr>
        </a:p>
      </dsp:txBody>
      <dsp:txXfrm>
        <a:off x="4905390" y="2700983"/>
        <a:ext cx="586843" cy="586843"/>
      </dsp:txXfrm>
    </dsp:sp>
    <dsp:sp modelId="{742C6B7F-E459-4A4F-A105-1D49B62A8F6C}">
      <dsp:nvSpPr>
        <dsp:cNvPr id="11" name="Down Arrow 10"/>
        <dsp:cNvSpPr/>
      </dsp:nvSpPr>
      <dsp:spPr bwMode="white">
        <a:xfrm>
          <a:off x="5262230" y="3739244"/>
          <a:ext cx="586843" cy="586843"/>
        </a:xfrm>
        <a:prstGeom prst="downArrow">
          <a:avLst>
            <a:gd name="adj1" fmla="val 55000"/>
            <a:gd name="adj2" fmla="val 45000"/>
          </a:avLst>
        </a:prstGeom>
      </dsp:spPr>
      <dsp:style>
        <a:lnRef idx="2">
          <a:schemeClr val="accent5">
            <a:tint val="40000"/>
            <a:alpha val="90000"/>
          </a:schemeClr>
        </a:lnRef>
        <a:fillRef idx="1">
          <a:schemeClr val="accent5">
            <a:tint val="40000"/>
            <a:alpha val="90000"/>
          </a:schemeClr>
        </a:fillRef>
        <a:effectRef idx="0">
          <a:scrgbClr r="0" g="0" b="0"/>
        </a:effectRef>
        <a:fontRef idx="minor"/>
      </dsp:style>
      <dsp:txBody>
        <a:bodyPr lIns="25400" tIns="25400" rIns="25400" bIns="25400" anchor="ctr"/>
        <a:lstStyle>
          <a:lvl1pPr algn="ctr">
            <a:defRPr sz="2000"/>
          </a:lvl1pPr>
          <a:lvl2pPr marL="171450" indent="-171450" algn="ctr">
            <a:defRPr sz="1600"/>
          </a:lvl2pPr>
          <a:lvl3pPr marL="342900" indent="-171450" algn="ctr">
            <a:defRPr sz="1600"/>
          </a:lvl3pPr>
          <a:lvl4pPr marL="514350" indent="-171450" algn="ctr">
            <a:defRPr sz="1600"/>
          </a:lvl4pPr>
          <a:lvl5pPr marL="685800" indent="-171450" algn="ctr">
            <a:defRPr sz="1600"/>
          </a:lvl5pPr>
          <a:lvl6pPr marL="857250" indent="-171450" algn="ctr">
            <a:defRPr sz="1600"/>
          </a:lvl6pPr>
          <a:lvl7pPr marL="1028700" indent="-171450" algn="ctr">
            <a:defRPr sz="1600"/>
          </a:lvl7pPr>
          <a:lvl8pPr marL="1200150" indent="-171450" algn="ctr">
            <a:defRPr sz="1600"/>
          </a:lvl8pPr>
          <a:lvl9pPr marL="1371600" indent="-171450" algn="ctr">
            <a:defRPr sz="1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>
            <a:solidFill>
              <a:schemeClr val="dk1"/>
            </a:solidFill>
          </a:endParaRPr>
        </a:p>
      </dsp:txBody>
      <dsp:txXfrm>
        <a:off x="5262230" y="3739244"/>
        <a:ext cx="586843" cy="5868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/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8C28A28C-4C6A-46EA-90C0-4EE0B89CC5C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1"/>
            <a:ext cx="6967903" cy="68579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 flipV="1">
            <a:off x="54949" y="-54949"/>
            <a:ext cx="6858005" cy="6967903"/>
          </a:xfrm>
          <a:custGeom>
            <a:avLst/>
            <a:gdLst>
              <a:gd name="connsiteX0" fmla="*/ 0 w 2559050"/>
              <a:gd name="connsiteY0" fmla="*/ 0 h 2559050"/>
              <a:gd name="connsiteX1" fmla="*/ 2559050 w 2559050"/>
              <a:gd name="connsiteY1" fmla="*/ 0 h 2559050"/>
              <a:gd name="connsiteX2" fmla="*/ 0 w 2559050"/>
              <a:gd name="connsiteY2" fmla="*/ 2559050 h 255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9050" h="2559050">
                <a:moveTo>
                  <a:pt x="0" y="0"/>
                </a:moveTo>
                <a:lnTo>
                  <a:pt x="2559050" y="0"/>
                </a:lnTo>
                <a:cubicBezTo>
                  <a:pt x="2559050" y="1413324"/>
                  <a:pt x="1413324" y="2559050"/>
                  <a:pt x="0" y="255905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1084728" y="2754999"/>
            <a:ext cx="4348578" cy="2005262"/>
          </a:xfrm>
        </p:spPr>
        <p:txBody>
          <a:bodyPr>
            <a:normAutofit/>
          </a:bodyPr>
          <a:lstStyle/>
          <a:p/>
        </p:txBody>
      </p:sp>
      <p:sp>
        <p:nvSpPr>
          <p:cNvPr id="3" name="SubTitle"/>
          <p:cNvSpPr>
            <a:spLocks noGrp="1"/>
          </p:cNvSpPr>
          <p:nvPr>
            <p:ph type="subTitle" idx="1"/>
          </p:nvPr>
        </p:nvSpPr>
        <p:spPr>
          <a:xfrm>
            <a:off x="1084728" y="4902489"/>
            <a:ext cx="4348578" cy="985075"/>
          </a:xfrm>
        </p:spPr>
        <p:txBody>
          <a:bodyPr>
            <a:normAutofit/>
          </a:bodyPr>
          <a:lstStyle/>
          <a:p>
            <a:r>
              <a:rPr lang="en-US" dirty="0"/>
              <a:t>INTRODUCTION TO GENERAL PAPER. 
</a:t>
            </a:r>
            <a:endParaRPr lang="en-US" dirty="0"/>
          </a:p>
        </p:txBody>
      </p:sp>
      <p:pic>
        <p:nvPicPr>
          <p:cNvPr id="4" name="Picture 3" descr="An abstract burst of blue and pink"/>
          <p:cNvPicPr>
            <a:picLocks noChangeAspect="1"/>
          </p:cNvPicPr>
          <p:nvPr/>
        </p:nvPicPr>
        <p:blipFill rotWithShape="1">
          <a:blip r:embed="rId1"/>
          <a:srcRect l="29412" r="27635" b="-2"/>
          <a:stretch>
            <a:fillRect/>
          </a:stretch>
        </p:blipFill>
        <p:spPr>
          <a:xfrm>
            <a:off x="6967903" y="-14"/>
            <a:ext cx="5236733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1077362" y="720435"/>
            <a:ext cx="4855352" cy="15073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200" dirty="0"/>
              <a:t>General paper S101/1 is one of the subsidiary papers examined by UNEB and its compulsory to all A - level students.</a:t>
            </a:r>
            <a:endParaRPr lang="en-US" sz="2200" dirty="0"/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1077362" y="2427316"/>
            <a:ext cx="4855352" cy="351351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 It is a multi- disciplinary subject which draws its content from all subjects across the curriculum. Therefore the syllabus is wide and has no itemized resource list of its own. </a:t>
            </a:r>
            <a:endParaRPr lang="en-US" dirty="0"/>
          </a:p>
          <a:p>
            <a:pPr lvl="0"/>
            <a:r>
              <a:rPr lang="en-US" dirty="0"/>
              <a:t>The subject helps the learner to explore and appraise social, economic, cultural, scientific and technological issues not forgetting philosophical.</a:t>
            </a:r>
            <a:endParaRPr lang="en-US" dirty="0"/>
          </a:p>
        </p:txBody>
      </p:sp>
      <p:sp>
        <p:nvSpPr>
          <p:cNvPr id="12" name="Freeform: Shap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703268" y="3431554"/>
            <a:ext cx="3488732" cy="3432751"/>
          </a:xfrm>
          <a:custGeom>
            <a:avLst/>
            <a:gdLst>
              <a:gd name="connsiteX0" fmla="*/ 3488731 w 3488732"/>
              <a:gd name="connsiteY0" fmla="*/ 0 h 3432751"/>
              <a:gd name="connsiteX1" fmla="*/ 3488732 w 3488732"/>
              <a:gd name="connsiteY1" fmla="*/ 0 h 3432751"/>
              <a:gd name="connsiteX2" fmla="*/ 3488732 w 3488732"/>
              <a:gd name="connsiteY2" fmla="*/ 3432751 h 3432751"/>
              <a:gd name="connsiteX3" fmla="*/ 0 w 3488732"/>
              <a:gd name="connsiteY3" fmla="*/ 3432751 h 3432751"/>
              <a:gd name="connsiteX4" fmla="*/ 0 w 3488732"/>
              <a:gd name="connsiteY4" fmla="*/ 3431630 h 3432751"/>
              <a:gd name="connsiteX5" fmla="*/ 80 w 3488732"/>
              <a:gd name="connsiteY5" fmla="*/ 3431628 h 3432751"/>
              <a:gd name="connsiteX6" fmla="*/ 7516 w 3488732"/>
              <a:gd name="connsiteY6" fmla="*/ 3431628 h 3432751"/>
              <a:gd name="connsiteX7" fmla="*/ 7516 w 3488732"/>
              <a:gd name="connsiteY7" fmla="*/ 3431443 h 3432751"/>
              <a:gd name="connsiteX8" fmla="*/ 179530 w 3488732"/>
              <a:gd name="connsiteY8" fmla="*/ 3427154 h 3432751"/>
              <a:gd name="connsiteX9" fmla="*/ 3484471 w 3488732"/>
              <a:gd name="connsiteY9" fmla="*/ 162232 h 3432751"/>
              <a:gd name="connsiteX10" fmla="*/ 3488328 w 3488732"/>
              <a:gd name="connsiteY10" fmla="*/ 6924 h 3432751"/>
              <a:gd name="connsiteX11" fmla="*/ 3488731 w 3488732"/>
              <a:gd name="connsiteY11" fmla="*/ 6924 h 3432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88732" h="3432751">
                <a:moveTo>
                  <a:pt x="3488731" y="0"/>
                </a:moveTo>
                <a:lnTo>
                  <a:pt x="3488732" y="0"/>
                </a:lnTo>
                <a:lnTo>
                  <a:pt x="3488732" y="3432751"/>
                </a:lnTo>
                <a:lnTo>
                  <a:pt x="0" y="3432751"/>
                </a:lnTo>
                <a:lnTo>
                  <a:pt x="0" y="3431630"/>
                </a:lnTo>
                <a:lnTo>
                  <a:pt x="80" y="3431628"/>
                </a:lnTo>
                <a:lnTo>
                  <a:pt x="7516" y="3431628"/>
                </a:lnTo>
                <a:lnTo>
                  <a:pt x="7516" y="3431443"/>
                </a:lnTo>
                <a:lnTo>
                  <a:pt x="179530" y="3427154"/>
                </a:lnTo>
                <a:cubicBezTo>
                  <a:pt x="1965266" y="3337873"/>
                  <a:pt x="3396747" y="1924247"/>
                  <a:pt x="3484471" y="162232"/>
                </a:cubicBezTo>
                <a:lnTo>
                  <a:pt x="3488328" y="6924"/>
                </a:lnTo>
                <a:lnTo>
                  <a:pt x="3488731" y="692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Glasses on top of a book"/>
          <p:cNvPicPr>
            <a:picLocks noChangeAspect="1"/>
          </p:cNvPicPr>
          <p:nvPr/>
        </p:nvPicPr>
        <p:blipFill rotWithShape="1">
          <a:blip r:embed="rId1"/>
          <a:srcRect l="14367" r="35222" b="-7"/>
          <a:stretch>
            <a:fillRect/>
          </a:stretch>
        </p:blipFill>
        <p:spPr>
          <a:xfrm>
            <a:off x="6967018" y="10"/>
            <a:ext cx="5224982" cy="6863174"/>
          </a:xfrm>
          <a:custGeom>
            <a:avLst/>
            <a:gdLst/>
            <a:ahLst/>
            <a:cxnLst/>
            <a:rect l="l" t="t" r="r" b="b"/>
            <a:pathLst>
              <a:path w="5224982" h="6846790">
                <a:moveTo>
                  <a:pt x="0" y="0"/>
                </a:moveTo>
                <a:lnTo>
                  <a:pt x="5224981" y="0"/>
                </a:lnTo>
                <a:lnTo>
                  <a:pt x="5224981" y="3414038"/>
                </a:lnTo>
                <a:lnTo>
                  <a:pt x="5224982" y="3414038"/>
                </a:lnTo>
                <a:lnTo>
                  <a:pt x="5224981" y="3414080"/>
                </a:lnTo>
                <a:lnTo>
                  <a:pt x="5224981" y="3430264"/>
                </a:lnTo>
                <a:lnTo>
                  <a:pt x="5224578" y="3430264"/>
                </a:lnTo>
                <a:lnTo>
                  <a:pt x="5220721" y="3585201"/>
                </a:lnTo>
                <a:cubicBezTo>
                  <a:pt x="5132997" y="5343007"/>
                  <a:pt x="3701516" y="6753257"/>
                  <a:pt x="1915780" y="6842324"/>
                </a:cubicBezTo>
                <a:lnTo>
                  <a:pt x="1743766" y="6846603"/>
                </a:lnTo>
                <a:lnTo>
                  <a:pt x="1743766" y="6846788"/>
                </a:lnTo>
                <a:lnTo>
                  <a:pt x="1736330" y="6846788"/>
                </a:lnTo>
                <a:lnTo>
                  <a:pt x="1736250" y="6846790"/>
                </a:lnTo>
                <a:lnTo>
                  <a:pt x="1736250" y="6846788"/>
                </a:lnTo>
                <a:lnTo>
                  <a:pt x="0" y="6846788"/>
                </a:lnTo>
                <a:close/>
              </a:path>
            </a:pathLst>
          </a:cu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3529852"/>
            <a:ext cx="6736976" cy="332814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2"/>
            <a:ext cx="3414824" cy="6864873"/>
          </a:xfrm>
          <a:custGeom>
            <a:avLst/>
            <a:gdLst>
              <a:gd name="connsiteX0" fmla="*/ 0 w 3414824"/>
              <a:gd name="connsiteY0" fmla="*/ 3376141 h 6864873"/>
              <a:gd name="connsiteX1" fmla="*/ 3414824 w 3414824"/>
              <a:gd name="connsiteY1" fmla="*/ 3376141 h 6864873"/>
              <a:gd name="connsiteX2" fmla="*/ 0 w 3414824"/>
              <a:gd name="connsiteY2" fmla="*/ 6864873 h 6864873"/>
              <a:gd name="connsiteX3" fmla="*/ 2 w 3414824"/>
              <a:gd name="connsiteY3" fmla="*/ 0 h 6864873"/>
              <a:gd name="connsiteX4" fmla="*/ 3414824 w 3414824"/>
              <a:gd name="connsiteY4" fmla="*/ 0 h 6864873"/>
              <a:gd name="connsiteX5" fmla="*/ 3414824 w 3414824"/>
              <a:gd name="connsiteY5" fmla="*/ 3376140 h 6864873"/>
              <a:gd name="connsiteX6" fmla="*/ 2 w 3414824"/>
              <a:gd name="connsiteY6" fmla="*/ 3376140 h 6864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14824" h="6864873">
                <a:moveTo>
                  <a:pt x="0" y="3376141"/>
                </a:moveTo>
                <a:lnTo>
                  <a:pt x="3414824" y="3376141"/>
                </a:lnTo>
                <a:cubicBezTo>
                  <a:pt x="3414824" y="5302914"/>
                  <a:pt x="1885955" y="6864873"/>
                  <a:pt x="0" y="6864873"/>
                </a:cubicBezTo>
                <a:close/>
                <a:moveTo>
                  <a:pt x="2" y="0"/>
                </a:moveTo>
                <a:lnTo>
                  <a:pt x="3414824" y="0"/>
                </a:lnTo>
                <a:lnTo>
                  <a:pt x="3414824" y="3376140"/>
                </a:lnTo>
                <a:lnTo>
                  <a:pt x="2" y="337614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752476" y="1597958"/>
            <a:ext cx="2401165" cy="2491904"/>
          </a:xfrm>
        </p:spPr>
        <p:txBody>
          <a:bodyPr anchor="t">
            <a:normAutofit/>
          </a:bodyPr>
          <a:lstStyle/>
          <a:p>
            <a:r>
              <a:rPr lang="en-US" sz="2400"/>
              <a:t>OBJECTIVES OF TEACHING GENERAL PAPER. </a:t>
            </a:r>
            <a:endParaRPr lang="en-US" sz="2400"/>
          </a:p>
        </p:txBody>
      </p:sp>
      <p:sp>
        <p:nvSpPr>
          <p:cNvPr id="16" name="Freeform: Shap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414823" y="-6876"/>
            <a:ext cx="8777176" cy="6871754"/>
          </a:xfrm>
          <a:custGeom>
            <a:avLst/>
            <a:gdLst>
              <a:gd name="connsiteX0" fmla="*/ 0 w 8777176"/>
              <a:gd name="connsiteY0" fmla="*/ 0 h 6871754"/>
              <a:gd name="connsiteX1" fmla="*/ 3414822 w 8777176"/>
              <a:gd name="connsiteY1" fmla="*/ 0 h 6871754"/>
              <a:gd name="connsiteX2" fmla="*/ 3414822 w 8777176"/>
              <a:gd name="connsiteY2" fmla="*/ 6875 h 6871754"/>
              <a:gd name="connsiteX3" fmla="*/ 8777176 w 8777176"/>
              <a:gd name="connsiteY3" fmla="*/ 6875 h 6871754"/>
              <a:gd name="connsiteX4" fmla="*/ 8777176 w 8777176"/>
              <a:gd name="connsiteY4" fmla="*/ 6871754 h 6871754"/>
              <a:gd name="connsiteX5" fmla="*/ 3251085 w 8777176"/>
              <a:gd name="connsiteY5" fmla="*/ 6871754 h 6871754"/>
              <a:gd name="connsiteX6" fmla="*/ 3251085 w 8777176"/>
              <a:gd name="connsiteY6" fmla="*/ 6860643 h 6871754"/>
              <a:gd name="connsiteX7" fmla="*/ 3239098 w 8777176"/>
              <a:gd name="connsiteY7" fmla="*/ 6860334 h 6871754"/>
              <a:gd name="connsiteX8" fmla="*/ 0 w 8777176"/>
              <a:gd name="connsiteY8" fmla="*/ 3376141 h 6871754"/>
              <a:gd name="connsiteX9" fmla="*/ 3251085 w 8777176"/>
              <a:gd name="connsiteY9" fmla="*/ 3376141 h 6871754"/>
              <a:gd name="connsiteX10" fmla="*/ 3251085 w 8777176"/>
              <a:gd name="connsiteY10" fmla="*/ 3376140 h 6871754"/>
              <a:gd name="connsiteX11" fmla="*/ 0 w 8777176"/>
              <a:gd name="connsiteY11" fmla="*/ 3376140 h 6871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777176" h="6871754">
                <a:moveTo>
                  <a:pt x="0" y="0"/>
                </a:moveTo>
                <a:lnTo>
                  <a:pt x="3414822" y="0"/>
                </a:lnTo>
                <a:lnTo>
                  <a:pt x="3414822" y="6875"/>
                </a:lnTo>
                <a:lnTo>
                  <a:pt x="8777176" y="6875"/>
                </a:lnTo>
                <a:lnTo>
                  <a:pt x="8777176" y="6871754"/>
                </a:lnTo>
                <a:lnTo>
                  <a:pt x="3251085" y="6871754"/>
                </a:lnTo>
                <a:lnTo>
                  <a:pt x="3251085" y="6860643"/>
                </a:lnTo>
                <a:lnTo>
                  <a:pt x="3239098" y="6860334"/>
                </a:lnTo>
                <a:cubicBezTo>
                  <a:pt x="1434808" y="6766895"/>
                  <a:pt x="0" y="5242703"/>
                  <a:pt x="0" y="3376141"/>
                </a:cubicBezTo>
                <a:lnTo>
                  <a:pt x="3251085" y="3376141"/>
                </a:lnTo>
                <a:lnTo>
                  <a:pt x="3251085" y="3376140"/>
                </a:lnTo>
                <a:lnTo>
                  <a:pt x="0" y="337614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aphicFrame>
        <p:nvGraphicFramePr>
          <p:cNvPr id="6" name="Content Placeholder"/>
          <p:cNvGraphicFramePr>
            <a:graphicFrameLocks noGrp="1"/>
          </p:cNvGraphicFramePr>
          <p:nvPr>
            <p:ph idx="1"/>
          </p:nvPr>
        </p:nvGraphicFramePr>
        <p:xfrm>
          <a:off x="4908175" y="773206"/>
          <a:ext cx="6205913" cy="5015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1077362" y="720435"/>
            <a:ext cx="4855352" cy="1507375"/>
          </a:xfrm>
        </p:spPr>
        <p:txBody>
          <a:bodyPr>
            <a:normAutofit/>
          </a:bodyPr>
          <a:lstStyle/>
          <a:p>
            <a:r>
              <a:rPr lang="en-US" dirty="0"/>
              <a:t>AIMS OF TEACHING GENERAL PAPER.</a:t>
            </a:r>
            <a:endParaRPr lang="en-US" dirty="0"/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1077362" y="2427316"/>
            <a:ext cx="4855352" cy="3513514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</a:pPr>
            <a:r>
              <a:rPr lang="en-US" sz="1100" dirty="0"/>
              <a:t> The broad aims of teaching General Paper are to enable learners to : </a:t>
            </a:r>
            <a:endParaRPr lang="en-US" sz="1100" dirty="0"/>
          </a:p>
          <a:p>
            <a:pPr lvl="0">
              <a:lnSpc>
                <a:spcPct val="110000"/>
              </a:lnSpc>
            </a:pPr>
            <a:r>
              <a:rPr lang="en-US" sz="1100" dirty="0"/>
              <a:t>Attain maturity of thought appropriate to their level of mental development.</a:t>
            </a:r>
            <a:endParaRPr lang="en-US" sz="1100" dirty="0"/>
          </a:p>
          <a:p>
            <a:pPr lvl="0">
              <a:lnSpc>
                <a:spcPct val="110000"/>
              </a:lnSpc>
            </a:pPr>
            <a:r>
              <a:rPr lang="en-US" sz="1100" dirty="0"/>
              <a:t> Further develop their understanding and use of English so as to be able to Express arguments ,ideas and opinions in a reflective and academic manner. </a:t>
            </a:r>
            <a:endParaRPr lang="en-US" sz="1100" dirty="0"/>
          </a:p>
          <a:p>
            <a:pPr lvl="0">
              <a:lnSpc>
                <a:spcPct val="110000"/>
              </a:lnSpc>
            </a:pPr>
            <a:r>
              <a:rPr lang="en-US" sz="1100" dirty="0"/>
              <a:t>To read extensively in order to enrich their general knowledge.</a:t>
            </a:r>
            <a:endParaRPr lang="en-US" sz="1100" dirty="0"/>
          </a:p>
          <a:p>
            <a:pPr lvl="0">
              <a:lnSpc>
                <a:spcPct val="110000"/>
              </a:lnSpc>
            </a:pPr>
            <a:r>
              <a:rPr lang="en-US" sz="1100" dirty="0"/>
              <a:t> Apply skills, required for extensive learning. </a:t>
            </a:r>
            <a:endParaRPr lang="en-US" sz="1100" dirty="0"/>
          </a:p>
          <a:p>
            <a:pPr lvl="0">
              <a:lnSpc>
                <a:spcPct val="110000"/>
              </a:lnSpc>
            </a:pPr>
            <a:r>
              <a:rPr lang="en-US" sz="1100" dirty="0"/>
              <a:t>To develop thinking and reasoning skills and maturity of thought. </a:t>
            </a:r>
            <a:endParaRPr lang="en-US" sz="1100" dirty="0"/>
          </a:p>
          <a:p>
            <a:pPr lvl="0">
              <a:lnSpc>
                <a:spcPct val="110000"/>
              </a:lnSpc>
            </a:pPr>
            <a:r>
              <a:rPr lang="en-US" sz="1100" dirty="0"/>
              <a:t>To be independent and critical leaders .</a:t>
            </a:r>
            <a:endParaRPr lang="en-US" sz="1100" dirty="0"/>
          </a:p>
        </p:txBody>
      </p:sp>
      <p:sp>
        <p:nvSpPr>
          <p:cNvPr id="12" name="Freeform: Shap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703268" y="3431554"/>
            <a:ext cx="3488732" cy="3432751"/>
          </a:xfrm>
          <a:custGeom>
            <a:avLst/>
            <a:gdLst>
              <a:gd name="connsiteX0" fmla="*/ 3488731 w 3488732"/>
              <a:gd name="connsiteY0" fmla="*/ 0 h 3432751"/>
              <a:gd name="connsiteX1" fmla="*/ 3488732 w 3488732"/>
              <a:gd name="connsiteY1" fmla="*/ 0 h 3432751"/>
              <a:gd name="connsiteX2" fmla="*/ 3488732 w 3488732"/>
              <a:gd name="connsiteY2" fmla="*/ 3432751 h 3432751"/>
              <a:gd name="connsiteX3" fmla="*/ 0 w 3488732"/>
              <a:gd name="connsiteY3" fmla="*/ 3432751 h 3432751"/>
              <a:gd name="connsiteX4" fmla="*/ 0 w 3488732"/>
              <a:gd name="connsiteY4" fmla="*/ 3431630 h 3432751"/>
              <a:gd name="connsiteX5" fmla="*/ 80 w 3488732"/>
              <a:gd name="connsiteY5" fmla="*/ 3431628 h 3432751"/>
              <a:gd name="connsiteX6" fmla="*/ 7516 w 3488732"/>
              <a:gd name="connsiteY6" fmla="*/ 3431628 h 3432751"/>
              <a:gd name="connsiteX7" fmla="*/ 7516 w 3488732"/>
              <a:gd name="connsiteY7" fmla="*/ 3431443 h 3432751"/>
              <a:gd name="connsiteX8" fmla="*/ 179530 w 3488732"/>
              <a:gd name="connsiteY8" fmla="*/ 3427154 h 3432751"/>
              <a:gd name="connsiteX9" fmla="*/ 3484471 w 3488732"/>
              <a:gd name="connsiteY9" fmla="*/ 162232 h 3432751"/>
              <a:gd name="connsiteX10" fmla="*/ 3488328 w 3488732"/>
              <a:gd name="connsiteY10" fmla="*/ 6924 h 3432751"/>
              <a:gd name="connsiteX11" fmla="*/ 3488731 w 3488732"/>
              <a:gd name="connsiteY11" fmla="*/ 6924 h 3432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88732" h="3432751">
                <a:moveTo>
                  <a:pt x="3488731" y="0"/>
                </a:moveTo>
                <a:lnTo>
                  <a:pt x="3488732" y="0"/>
                </a:lnTo>
                <a:lnTo>
                  <a:pt x="3488732" y="3432751"/>
                </a:lnTo>
                <a:lnTo>
                  <a:pt x="0" y="3432751"/>
                </a:lnTo>
                <a:lnTo>
                  <a:pt x="0" y="3431630"/>
                </a:lnTo>
                <a:lnTo>
                  <a:pt x="80" y="3431628"/>
                </a:lnTo>
                <a:lnTo>
                  <a:pt x="7516" y="3431628"/>
                </a:lnTo>
                <a:lnTo>
                  <a:pt x="7516" y="3431443"/>
                </a:lnTo>
                <a:lnTo>
                  <a:pt x="179530" y="3427154"/>
                </a:lnTo>
                <a:cubicBezTo>
                  <a:pt x="1965266" y="3337873"/>
                  <a:pt x="3396747" y="1924247"/>
                  <a:pt x="3484471" y="162232"/>
                </a:cubicBezTo>
                <a:lnTo>
                  <a:pt x="3488328" y="6924"/>
                </a:lnTo>
                <a:lnTo>
                  <a:pt x="3488731" y="692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Books stacked on a table"/>
          <p:cNvPicPr>
            <a:picLocks noChangeAspect="1"/>
          </p:cNvPicPr>
          <p:nvPr/>
        </p:nvPicPr>
        <p:blipFill rotWithShape="1">
          <a:blip r:embed="rId1"/>
          <a:srcRect l="24435" r="24753" b="8"/>
          <a:stretch>
            <a:fillRect/>
          </a:stretch>
        </p:blipFill>
        <p:spPr>
          <a:xfrm>
            <a:off x="6967018" y="10"/>
            <a:ext cx="5224982" cy="6863174"/>
          </a:xfrm>
          <a:custGeom>
            <a:avLst/>
            <a:gdLst/>
            <a:ahLst/>
            <a:cxnLst/>
            <a:rect l="l" t="t" r="r" b="b"/>
            <a:pathLst>
              <a:path w="5224982" h="6846790">
                <a:moveTo>
                  <a:pt x="0" y="0"/>
                </a:moveTo>
                <a:lnTo>
                  <a:pt x="5224981" y="0"/>
                </a:lnTo>
                <a:lnTo>
                  <a:pt x="5224981" y="3414038"/>
                </a:lnTo>
                <a:lnTo>
                  <a:pt x="5224982" y="3414038"/>
                </a:lnTo>
                <a:lnTo>
                  <a:pt x="5224981" y="3414080"/>
                </a:lnTo>
                <a:lnTo>
                  <a:pt x="5224981" y="3430264"/>
                </a:lnTo>
                <a:lnTo>
                  <a:pt x="5224578" y="3430264"/>
                </a:lnTo>
                <a:lnTo>
                  <a:pt x="5220721" y="3585201"/>
                </a:lnTo>
                <a:cubicBezTo>
                  <a:pt x="5132997" y="5343007"/>
                  <a:pt x="3701516" y="6753257"/>
                  <a:pt x="1915780" y="6842324"/>
                </a:cubicBezTo>
                <a:lnTo>
                  <a:pt x="1743766" y="6846603"/>
                </a:lnTo>
                <a:lnTo>
                  <a:pt x="1743766" y="6846788"/>
                </a:lnTo>
                <a:lnTo>
                  <a:pt x="1736330" y="6846788"/>
                </a:lnTo>
                <a:lnTo>
                  <a:pt x="1736250" y="6846790"/>
                </a:lnTo>
                <a:lnTo>
                  <a:pt x="1736250" y="6846788"/>
                </a:lnTo>
                <a:lnTo>
                  <a:pt x="0" y="6846788"/>
                </a:lnTo>
                <a:close/>
              </a:path>
            </a:pathLst>
          </a:cu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1077362" y="720435"/>
            <a:ext cx="4855352" cy="15073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200" dirty="0"/>
              <a:t>TERMS COMMONLY USED IN GENERAL PAPER  QUESTIONS (QUESTION INTERPRETATION )</a:t>
            </a:r>
            <a:endParaRPr lang="en-US" sz="2200" dirty="0"/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1077362" y="2427316"/>
            <a:ext cx="4855352" cy="3513514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</a:pPr>
            <a:r>
              <a:rPr lang="en-US" sz="1000" dirty="0"/>
              <a:t>EXPLAIN .</a:t>
            </a:r>
            <a:endParaRPr lang="en-US" sz="1000" dirty="0"/>
          </a:p>
          <a:p>
            <a:pPr lvl="0">
              <a:lnSpc>
                <a:spcPct val="110000"/>
              </a:lnSpc>
            </a:pPr>
            <a:r>
              <a:rPr lang="en-US" sz="1000" dirty="0"/>
              <a:t>ACCOUNT FOR. </a:t>
            </a:r>
            <a:endParaRPr lang="en-US" sz="1000" dirty="0"/>
          </a:p>
          <a:p>
            <a:pPr lvl="0">
              <a:lnSpc>
                <a:spcPct val="110000"/>
              </a:lnSpc>
            </a:pPr>
            <a:r>
              <a:rPr lang="en-US" sz="1000" dirty="0"/>
              <a:t>ASSESS .</a:t>
            </a:r>
            <a:endParaRPr lang="en-US" sz="1000" dirty="0"/>
          </a:p>
          <a:p>
            <a:pPr lvl="0">
              <a:lnSpc>
                <a:spcPct val="110000"/>
              </a:lnSpc>
            </a:pPr>
            <a:r>
              <a:rPr lang="en-US" sz="1000" dirty="0"/>
              <a:t>ARGUE THE CASE .</a:t>
            </a:r>
            <a:endParaRPr lang="en-US" sz="1000" dirty="0"/>
          </a:p>
          <a:p>
            <a:pPr lvl="0">
              <a:lnSpc>
                <a:spcPct val="110000"/>
              </a:lnSpc>
            </a:pPr>
            <a:r>
              <a:rPr lang="en-US" sz="1000" dirty="0"/>
              <a:t>EXAMINE </a:t>
            </a:r>
            <a:endParaRPr lang="en-US" sz="1000" dirty="0"/>
          </a:p>
          <a:p>
            <a:pPr lvl="0">
              <a:lnSpc>
                <a:spcPct val="110000"/>
              </a:lnSpc>
            </a:pPr>
            <a:r>
              <a:rPr lang="en-US" sz="1000" dirty="0"/>
              <a:t>DISCUSS </a:t>
            </a:r>
            <a:endParaRPr lang="en-US" sz="1000" dirty="0"/>
          </a:p>
          <a:p>
            <a:pPr lvl="0">
              <a:lnSpc>
                <a:spcPct val="110000"/>
              </a:lnSpc>
            </a:pPr>
            <a:r>
              <a:rPr lang="en-US" sz="1000" dirty="0"/>
              <a:t>TO WHAT EXTENT </a:t>
            </a:r>
            <a:endParaRPr lang="en-US" sz="1000" dirty="0"/>
          </a:p>
          <a:p>
            <a:pPr lvl="0">
              <a:lnSpc>
                <a:spcPct val="110000"/>
              </a:lnSpc>
            </a:pPr>
            <a:r>
              <a:rPr lang="en-US" sz="1000" dirty="0"/>
              <a:t>JUSTIFY </a:t>
            </a:r>
            <a:endParaRPr lang="en-US" sz="1000" dirty="0"/>
          </a:p>
          <a:p>
            <a:pPr lvl="0">
              <a:lnSpc>
                <a:spcPct val="110000"/>
              </a:lnSpc>
            </a:pPr>
            <a:r>
              <a:rPr lang="en-US" sz="1000" dirty="0"/>
              <a:t>WHAT </a:t>
            </a:r>
            <a:endParaRPr lang="en-US" sz="1000" dirty="0"/>
          </a:p>
          <a:p>
            <a:pPr lvl="0">
              <a:lnSpc>
                <a:spcPct val="110000"/>
              </a:lnSpc>
            </a:pPr>
            <a:r>
              <a:rPr lang="en-US" sz="1000" dirty="0"/>
              <a:t>DO YOU AGREE </a:t>
            </a:r>
            <a:endParaRPr lang="en-US" sz="1000" dirty="0"/>
          </a:p>
          <a:p>
            <a:pPr lvl="0">
              <a:lnSpc>
                <a:spcPct val="110000"/>
              </a:lnSpc>
            </a:pPr>
            <a:r>
              <a:rPr lang="en-US" sz="1000" dirty="0"/>
              <a:t>SSUMMARIZE </a:t>
            </a:r>
            <a:endParaRPr lang="en-US" sz="1000" dirty="0"/>
          </a:p>
          <a:p>
            <a:pPr lvl="0">
              <a:lnSpc>
                <a:spcPct val="110000"/>
              </a:lnSpc>
            </a:pPr>
            <a:r>
              <a:rPr lang="en-US" sz="1000" dirty="0"/>
              <a:t>HOW </a:t>
            </a:r>
            <a:endParaRPr lang="en-US" sz="1000" dirty="0"/>
          </a:p>
        </p:txBody>
      </p:sp>
      <p:sp>
        <p:nvSpPr>
          <p:cNvPr id="12" name="Freeform: Shap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703268" y="3431554"/>
            <a:ext cx="3488732" cy="3432751"/>
          </a:xfrm>
          <a:custGeom>
            <a:avLst/>
            <a:gdLst>
              <a:gd name="connsiteX0" fmla="*/ 3488731 w 3488732"/>
              <a:gd name="connsiteY0" fmla="*/ 0 h 3432751"/>
              <a:gd name="connsiteX1" fmla="*/ 3488732 w 3488732"/>
              <a:gd name="connsiteY1" fmla="*/ 0 h 3432751"/>
              <a:gd name="connsiteX2" fmla="*/ 3488732 w 3488732"/>
              <a:gd name="connsiteY2" fmla="*/ 3432751 h 3432751"/>
              <a:gd name="connsiteX3" fmla="*/ 0 w 3488732"/>
              <a:gd name="connsiteY3" fmla="*/ 3432751 h 3432751"/>
              <a:gd name="connsiteX4" fmla="*/ 0 w 3488732"/>
              <a:gd name="connsiteY4" fmla="*/ 3431630 h 3432751"/>
              <a:gd name="connsiteX5" fmla="*/ 80 w 3488732"/>
              <a:gd name="connsiteY5" fmla="*/ 3431628 h 3432751"/>
              <a:gd name="connsiteX6" fmla="*/ 7516 w 3488732"/>
              <a:gd name="connsiteY6" fmla="*/ 3431628 h 3432751"/>
              <a:gd name="connsiteX7" fmla="*/ 7516 w 3488732"/>
              <a:gd name="connsiteY7" fmla="*/ 3431443 h 3432751"/>
              <a:gd name="connsiteX8" fmla="*/ 179530 w 3488732"/>
              <a:gd name="connsiteY8" fmla="*/ 3427154 h 3432751"/>
              <a:gd name="connsiteX9" fmla="*/ 3484471 w 3488732"/>
              <a:gd name="connsiteY9" fmla="*/ 162232 h 3432751"/>
              <a:gd name="connsiteX10" fmla="*/ 3488328 w 3488732"/>
              <a:gd name="connsiteY10" fmla="*/ 6924 h 3432751"/>
              <a:gd name="connsiteX11" fmla="*/ 3488731 w 3488732"/>
              <a:gd name="connsiteY11" fmla="*/ 6924 h 3432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88732" h="3432751">
                <a:moveTo>
                  <a:pt x="3488731" y="0"/>
                </a:moveTo>
                <a:lnTo>
                  <a:pt x="3488732" y="0"/>
                </a:lnTo>
                <a:lnTo>
                  <a:pt x="3488732" y="3432751"/>
                </a:lnTo>
                <a:lnTo>
                  <a:pt x="0" y="3432751"/>
                </a:lnTo>
                <a:lnTo>
                  <a:pt x="0" y="3431630"/>
                </a:lnTo>
                <a:lnTo>
                  <a:pt x="80" y="3431628"/>
                </a:lnTo>
                <a:lnTo>
                  <a:pt x="7516" y="3431628"/>
                </a:lnTo>
                <a:lnTo>
                  <a:pt x="7516" y="3431443"/>
                </a:lnTo>
                <a:lnTo>
                  <a:pt x="179530" y="3427154"/>
                </a:lnTo>
                <a:cubicBezTo>
                  <a:pt x="1965266" y="3337873"/>
                  <a:pt x="3396747" y="1924247"/>
                  <a:pt x="3484471" y="162232"/>
                </a:cubicBezTo>
                <a:lnTo>
                  <a:pt x="3488328" y="6924"/>
                </a:lnTo>
                <a:lnTo>
                  <a:pt x="3488731" y="692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Sticky notes with question marks"/>
          <p:cNvPicPr>
            <a:picLocks noChangeAspect="1"/>
          </p:cNvPicPr>
          <p:nvPr/>
        </p:nvPicPr>
        <p:blipFill rotWithShape="1">
          <a:blip r:embed="rId1"/>
          <a:srcRect l="27669" r="21590" b="1"/>
          <a:stretch>
            <a:fillRect/>
          </a:stretch>
        </p:blipFill>
        <p:spPr>
          <a:xfrm>
            <a:off x="6967018" y="10"/>
            <a:ext cx="5224982" cy="6863174"/>
          </a:xfrm>
          <a:custGeom>
            <a:avLst/>
            <a:gdLst/>
            <a:ahLst/>
            <a:cxnLst/>
            <a:rect l="l" t="t" r="r" b="b"/>
            <a:pathLst>
              <a:path w="5224982" h="6846790">
                <a:moveTo>
                  <a:pt x="0" y="0"/>
                </a:moveTo>
                <a:lnTo>
                  <a:pt x="5224981" y="0"/>
                </a:lnTo>
                <a:lnTo>
                  <a:pt x="5224981" y="3414038"/>
                </a:lnTo>
                <a:lnTo>
                  <a:pt x="5224982" y="3414038"/>
                </a:lnTo>
                <a:lnTo>
                  <a:pt x="5224981" y="3414080"/>
                </a:lnTo>
                <a:lnTo>
                  <a:pt x="5224981" y="3430264"/>
                </a:lnTo>
                <a:lnTo>
                  <a:pt x="5224578" y="3430264"/>
                </a:lnTo>
                <a:lnTo>
                  <a:pt x="5220721" y="3585201"/>
                </a:lnTo>
                <a:cubicBezTo>
                  <a:pt x="5132997" y="5343007"/>
                  <a:pt x="3701516" y="6753257"/>
                  <a:pt x="1915780" y="6842324"/>
                </a:cubicBezTo>
                <a:lnTo>
                  <a:pt x="1743766" y="6846603"/>
                </a:lnTo>
                <a:lnTo>
                  <a:pt x="1743766" y="6846788"/>
                </a:lnTo>
                <a:lnTo>
                  <a:pt x="1736330" y="6846788"/>
                </a:lnTo>
                <a:lnTo>
                  <a:pt x="1736250" y="6846790"/>
                </a:lnTo>
                <a:lnTo>
                  <a:pt x="1736250" y="6846788"/>
                </a:lnTo>
                <a:lnTo>
                  <a:pt x="0" y="6846788"/>
                </a:lnTo>
                <a:close/>
              </a:path>
            </a:pathLst>
          </a:cu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1077362" y="720435"/>
            <a:ext cx="4855352" cy="1507375"/>
          </a:xfrm>
        </p:spPr>
        <p:txBody>
          <a:bodyPr>
            <a:normAutofit/>
          </a:bodyPr>
          <a:lstStyle/>
          <a:p>
            <a:r>
              <a:rPr lang="en-US" dirty="0"/>
              <a:t>NOTE: </a:t>
            </a:r>
            <a:endParaRPr lang="en-US" dirty="0"/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1077362" y="2427316"/>
            <a:ext cx="4855352" cy="3513514"/>
          </a:xfrm>
        </p:spPr>
        <p:txBody>
          <a:bodyPr>
            <a:normAutofit/>
          </a:bodyPr>
          <a:lstStyle/>
          <a:p>
            <a:pPr lvl="0"/>
            <a:r>
              <a:rPr lang="en-US" sz="1700" dirty="0"/>
              <a:t>Essay questions are written using the peer approach whereby it stands for the following. </a:t>
            </a:r>
            <a:endParaRPr lang="en-US" sz="1700" dirty="0"/>
          </a:p>
          <a:p>
            <a:pPr lvl="0"/>
            <a:r>
              <a:rPr lang="en-US" sz="1700" dirty="0"/>
              <a:t>P_ state the point first .</a:t>
            </a:r>
            <a:endParaRPr lang="en-US" sz="1700" dirty="0"/>
          </a:p>
          <a:p>
            <a:pPr lvl="0"/>
            <a:r>
              <a:rPr lang="en-US" sz="1700" dirty="0"/>
              <a:t>E_ Explain the point.</a:t>
            </a:r>
            <a:endParaRPr lang="en-US" sz="1700" dirty="0"/>
          </a:p>
          <a:p>
            <a:pPr lvl="0"/>
            <a:r>
              <a:rPr lang="en-US" sz="1700" dirty="0"/>
              <a:t> E_Examples / illustrations and a point evidence.</a:t>
            </a:r>
            <a:endParaRPr lang="en-US" sz="1700" dirty="0"/>
          </a:p>
          <a:p>
            <a:pPr lvl="0"/>
            <a:r>
              <a:rPr lang="en-US" sz="1700" dirty="0"/>
              <a:t> R_ Relate the point to the question.</a:t>
            </a:r>
            <a:endParaRPr lang="en-US" sz="1700" dirty="0"/>
          </a:p>
          <a:p>
            <a:pPr lvl="0"/>
            <a:r>
              <a:rPr lang="en-US" sz="1700" dirty="0"/>
              <a:t> NB : This approach must be used for each paragraph you write.</a:t>
            </a:r>
            <a:endParaRPr lang="en-US" sz="1700" dirty="0"/>
          </a:p>
        </p:txBody>
      </p:sp>
      <p:sp>
        <p:nvSpPr>
          <p:cNvPr id="12" name="Freeform: Shap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703268" y="3431554"/>
            <a:ext cx="3488732" cy="3432751"/>
          </a:xfrm>
          <a:custGeom>
            <a:avLst/>
            <a:gdLst>
              <a:gd name="connsiteX0" fmla="*/ 3488731 w 3488732"/>
              <a:gd name="connsiteY0" fmla="*/ 0 h 3432751"/>
              <a:gd name="connsiteX1" fmla="*/ 3488732 w 3488732"/>
              <a:gd name="connsiteY1" fmla="*/ 0 h 3432751"/>
              <a:gd name="connsiteX2" fmla="*/ 3488732 w 3488732"/>
              <a:gd name="connsiteY2" fmla="*/ 3432751 h 3432751"/>
              <a:gd name="connsiteX3" fmla="*/ 0 w 3488732"/>
              <a:gd name="connsiteY3" fmla="*/ 3432751 h 3432751"/>
              <a:gd name="connsiteX4" fmla="*/ 0 w 3488732"/>
              <a:gd name="connsiteY4" fmla="*/ 3431630 h 3432751"/>
              <a:gd name="connsiteX5" fmla="*/ 80 w 3488732"/>
              <a:gd name="connsiteY5" fmla="*/ 3431628 h 3432751"/>
              <a:gd name="connsiteX6" fmla="*/ 7516 w 3488732"/>
              <a:gd name="connsiteY6" fmla="*/ 3431628 h 3432751"/>
              <a:gd name="connsiteX7" fmla="*/ 7516 w 3488732"/>
              <a:gd name="connsiteY7" fmla="*/ 3431443 h 3432751"/>
              <a:gd name="connsiteX8" fmla="*/ 179530 w 3488732"/>
              <a:gd name="connsiteY8" fmla="*/ 3427154 h 3432751"/>
              <a:gd name="connsiteX9" fmla="*/ 3484471 w 3488732"/>
              <a:gd name="connsiteY9" fmla="*/ 162232 h 3432751"/>
              <a:gd name="connsiteX10" fmla="*/ 3488328 w 3488732"/>
              <a:gd name="connsiteY10" fmla="*/ 6924 h 3432751"/>
              <a:gd name="connsiteX11" fmla="*/ 3488731 w 3488732"/>
              <a:gd name="connsiteY11" fmla="*/ 6924 h 3432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88732" h="3432751">
                <a:moveTo>
                  <a:pt x="3488731" y="0"/>
                </a:moveTo>
                <a:lnTo>
                  <a:pt x="3488732" y="0"/>
                </a:lnTo>
                <a:lnTo>
                  <a:pt x="3488732" y="3432751"/>
                </a:lnTo>
                <a:lnTo>
                  <a:pt x="0" y="3432751"/>
                </a:lnTo>
                <a:lnTo>
                  <a:pt x="0" y="3431630"/>
                </a:lnTo>
                <a:lnTo>
                  <a:pt x="80" y="3431628"/>
                </a:lnTo>
                <a:lnTo>
                  <a:pt x="7516" y="3431628"/>
                </a:lnTo>
                <a:lnTo>
                  <a:pt x="7516" y="3431443"/>
                </a:lnTo>
                <a:lnTo>
                  <a:pt x="179530" y="3427154"/>
                </a:lnTo>
                <a:cubicBezTo>
                  <a:pt x="1965266" y="3337873"/>
                  <a:pt x="3396747" y="1924247"/>
                  <a:pt x="3484471" y="162232"/>
                </a:cubicBezTo>
                <a:lnTo>
                  <a:pt x="3488328" y="6924"/>
                </a:lnTo>
                <a:lnTo>
                  <a:pt x="3488731" y="692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Sticky notes with question marks"/>
          <p:cNvPicPr>
            <a:picLocks noChangeAspect="1"/>
          </p:cNvPicPr>
          <p:nvPr/>
        </p:nvPicPr>
        <p:blipFill rotWithShape="1">
          <a:blip r:embed="rId1"/>
          <a:srcRect l="27669" r="21590" b="1"/>
          <a:stretch>
            <a:fillRect/>
          </a:stretch>
        </p:blipFill>
        <p:spPr>
          <a:xfrm>
            <a:off x="6967018" y="10"/>
            <a:ext cx="5224982" cy="6863174"/>
          </a:xfrm>
          <a:custGeom>
            <a:avLst/>
            <a:gdLst/>
            <a:ahLst/>
            <a:cxnLst/>
            <a:rect l="l" t="t" r="r" b="b"/>
            <a:pathLst>
              <a:path w="5224982" h="6846790">
                <a:moveTo>
                  <a:pt x="0" y="0"/>
                </a:moveTo>
                <a:lnTo>
                  <a:pt x="5224981" y="0"/>
                </a:lnTo>
                <a:lnTo>
                  <a:pt x="5224981" y="3414038"/>
                </a:lnTo>
                <a:lnTo>
                  <a:pt x="5224982" y="3414038"/>
                </a:lnTo>
                <a:lnTo>
                  <a:pt x="5224981" y="3414080"/>
                </a:lnTo>
                <a:lnTo>
                  <a:pt x="5224981" y="3430264"/>
                </a:lnTo>
                <a:lnTo>
                  <a:pt x="5224578" y="3430264"/>
                </a:lnTo>
                <a:lnTo>
                  <a:pt x="5220721" y="3585201"/>
                </a:lnTo>
                <a:cubicBezTo>
                  <a:pt x="5132997" y="5343007"/>
                  <a:pt x="3701516" y="6753257"/>
                  <a:pt x="1915780" y="6842324"/>
                </a:cubicBezTo>
                <a:lnTo>
                  <a:pt x="1743766" y="6846603"/>
                </a:lnTo>
                <a:lnTo>
                  <a:pt x="1743766" y="6846788"/>
                </a:lnTo>
                <a:lnTo>
                  <a:pt x="1736330" y="6846788"/>
                </a:lnTo>
                <a:lnTo>
                  <a:pt x="1736250" y="6846790"/>
                </a:lnTo>
                <a:lnTo>
                  <a:pt x="1736250" y="6846788"/>
                </a:lnTo>
                <a:lnTo>
                  <a:pt x="0" y="6846788"/>
                </a:lnTo>
                <a:close/>
              </a:path>
            </a:pathLst>
          </a:cu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AnalogousFromRegularSeedRightStep">
      <a:dk1>
        <a:srgbClr val="000000"/>
      </a:dk1>
      <a:lt1>
        <a:srgbClr val="FFFFFF"/>
      </a:lt1>
      <a:dk2>
        <a:srgbClr val="1B2130"/>
      </a:dk2>
      <a:lt2>
        <a:srgbClr val="F3F0F0"/>
      </a:lt2>
      <a:accent1>
        <a:srgbClr val="20B4A9"/>
      </a:accent1>
      <a:accent2>
        <a:srgbClr val="1794D5"/>
      </a:accent2>
      <a:accent3>
        <a:srgbClr val="2957E7"/>
      </a:accent3>
      <a:accent4>
        <a:srgbClr val="4B2CD9"/>
      </a:accent4>
      <a:accent5>
        <a:srgbClr val="9929E7"/>
      </a:accent5>
      <a:accent6>
        <a:srgbClr val="D517D3"/>
      </a:accent6>
      <a:hlink>
        <a:srgbClr val="BF3F49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1538</Words>
  <Application>WPS Presentation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Arial</vt:lpstr>
      <vt:lpstr>SimSun</vt:lpstr>
      <vt:lpstr>Wingdings</vt:lpstr>
      <vt:lpstr>Avenir Next LT Pro Light</vt:lpstr>
      <vt:lpstr>Segoe Print</vt:lpstr>
      <vt:lpstr>Avenir Next LT Pro</vt:lpstr>
      <vt:lpstr>Microsoft YaHei</vt:lpstr>
      <vt:lpstr>Arial Unicode MS</vt:lpstr>
      <vt:lpstr>Calibri</vt:lpstr>
      <vt:lpstr>BlocksVTI</vt:lpstr>
      <vt:lpstr>PowerPoint 演示文稿</vt:lpstr>
      <vt:lpstr>General paper S101/1 is one of the subsidiary papers examined by UNEB and its compulsory to all A - level students.</vt:lpstr>
      <vt:lpstr>OBJECTIVES OF TEACHING GENERAL PAPER. </vt:lpstr>
      <vt:lpstr>AIMS OF TEACHING GENERAL PAPER.</vt:lpstr>
      <vt:lpstr>TERMS COMMONLY USED IN GENERAL PAPER  QUESTIONS (QUESTION INTERPRETATION )</vt:lpstr>
      <vt:lpstr>NOTE: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256757389826</dc:creator>
  <cp:lastModifiedBy>USER</cp:lastModifiedBy>
  <cp:revision>2</cp:revision>
  <dcterms:created xsi:type="dcterms:W3CDTF">2022-11-14T06:21:00Z</dcterms:created>
  <dcterms:modified xsi:type="dcterms:W3CDTF">2022-11-15T17:43:27Z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B8A8566746F84E19B01EC40215F2D569</vt:lpwstr>
  </property>
  <property fmtid="{D5CDD505-2E9C-101B-9397-08002B2CF9AE}" pid="3" name="KSOProductBuildVer">
    <vt:lpwstr>1033-11.2.0.11380</vt:lpwstr>
  </property>
</Properties>
</file>