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4.xml" ContentType="application/vnd.openxmlformats-officedocument.theme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firstSlideNum="1" rtl="0" saveSubsetFonts="0" serverZoom="0" showSpecialPlsOnTitleSld="0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</p:sldIdLst>
  <p:sldSz type="screen4x3" cy="6858000" cx="9144000"/>
  <p:notesSz cx="6858000" cy="9313862"/>
  <p:defaultTextStyle>
    <a:lvl1pPr algn="l" fontAlgn="base" indent="0" latinLnBrk="1" marL="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34" charset="0"/>
        <a:sym typeface="Arial" pitchFamily="34" charset="0"/>
      </a:defRPr>
    </a:lvl1pPr>
    <a:lvl2pPr algn="l" fontAlgn="base" indent="0" latinLnBrk="1" marL="4572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34" charset="0"/>
        <a:sym typeface="Arial" pitchFamily="34" charset="0"/>
      </a:defRPr>
    </a:lvl2pPr>
    <a:lvl3pPr algn="l" fontAlgn="base" indent="0" latinLnBrk="1" marL="9144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34" charset="0"/>
        <a:sym typeface="Arial" pitchFamily="34" charset="0"/>
      </a:defRPr>
    </a:lvl3pPr>
    <a:lvl4pPr algn="l" fontAlgn="base" indent="0" latinLnBrk="1" marL="13716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34" charset="0"/>
        <a:sym typeface="Arial" pitchFamily="34" charset="0"/>
      </a:defRPr>
    </a:lvl4pPr>
    <a:lvl5pPr algn="l" fontAlgn="base" indent="0" latinLnBrk="1" marL="18288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34" charset="0"/>
        <a:sym typeface="Arial" pitchFamily="34" charset="0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View">
  <p:normalViewPr showOutlineIcons="1" snapVertSplitter="0" vertBarState="restored" horzBarState="restored" preferSingleView="0">
    <p:restoredLeft sz="15764" autoAdjust="0"/>
    <p:restoredTop sz="94660"/>
  </p:normalViewPr>
  <p:slideViewPr>
    <p:cSldViewPr showGuides="0" snapToGrid="1" snapToObjects="0">
      <p:cViewPr varScale="1">
        <p:scale>
          <a:sx n="49" d="100"/>
          <a:sy n="49" d="100"/>
        </p:scale>
        <p:origin x="-496" y="-68"/>
      </p:cViewPr>
      <p:guideLst>
        <p:guide orient="horz" pos="2160"/>
        <p:guide orient="vert" pos="2880"/>
      </p:guideLst>
    </p:cSldViewPr>
  </p:slideViewPr>
  <p:gridSpacing cx="0" cy="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tableStyles" Target="tableStyles.xml"/><Relationship Id="rId32" Type="http://schemas.openxmlformats.org/officeDocument/2006/relationships/presProps" Target="presProps.xml"/><Relationship Id="rId33" Type="http://schemas.openxmlformats.org/officeDocument/2006/relationships/viewProps" Target="viewProps.xml"/><Relationship Id="rId34" Type="http://schemas.openxmlformats.org/officeDocument/2006/relationships/theme" Target="theme/theme4.xml"/></Relationships>
</file>

<file path=ppt/handoutMasters/_rels/handout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/>
        </a:solidFill>
      </p:bgPr>
    </p:bg>
    <p:spTree>
      <p:nvGrpSpPr>
        <p:cNvPr id="10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21" name="Rectangle 2"/>
          <p:cNvSpPr/>
          <p:nvPr>
            <p:ph type="hdr" sz="quarter" idx="0"/>
          </p:nvPr>
        </p:nvSpPr>
        <p:spPr>
          <a:xfrm rot="0">
            <a:off x="0" y="0"/>
            <a:ext cx="2971800" cy="4651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eaLnBrk="1" hangingPunct="1" latinLnBrk="1" lvl="0"/>
            <a:endParaRPr altLang="en-US" sz="1200" lang="en-GB"/>
          </a:p>
        </p:txBody>
      </p:sp>
      <p:sp>
        <p:nvSpPr>
          <p:cNvPr id="1048722" name="Rectangle 3"/>
          <p:cNvSpPr/>
          <p:nvPr>
            <p:ph type="dt" sz="quarter" idx="1"/>
          </p:nvPr>
        </p:nvSpPr>
        <p:spPr>
          <a:xfrm rot="0">
            <a:off x="3884612" y="0"/>
            <a:ext cx="2971800" cy="4651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algn="r" eaLnBrk="1" hangingPunct="1" latinLnBrk="1" lvl="0"/>
            <a:endParaRPr altLang="en-US" sz="1200" lang="en-GB"/>
          </a:p>
        </p:txBody>
      </p:sp>
      <p:sp>
        <p:nvSpPr>
          <p:cNvPr id="1048723" name="Rectangle 4"/>
          <p:cNvSpPr/>
          <p:nvPr>
            <p:ph type="ftr" sz="quarter" idx="2"/>
          </p:nvPr>
        </p:nvSpPr>
        <p:spPr>
          <a:xfrm rot="0">
            <a:off x="0" y="8847138"/>
            <a:ext cx="2971800" cy="46513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eaLnBrk="1" hangingPunct="1" latinLnBrk="1" lvl="0"/>
            <a:endParaRPr altLang="en-US" sz="1200" lang="en-GB"/>
          </a:p>
        </p:txBody>
      </p:sp>
      <p:sp>
        <p:nvSpPr>
          <p:cNvPr id="1048724" name="Rectangle 5"/>
          <p:cNvSpPr/>
          <p:nvPr>
            <p:ph type="sldNum" sz="quarter" idx="3"/>
          </p:nvPr>
        </p:nvSpPr>
        <p:spPr>
          <a:xfrm rot="0">
            <a:off x="3884612" y="8847138"/>
            <a:ext cx="2971800" cy="46513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atinLnBrk="1" lvl="0"/>
            <a:fld id="{566ABCEB-ACFC-4714-9973-3DA970169C29}" type="slidenum">
              <a:rPr altLang="en-US" sz="1200" lang="en-GB"/>
              <a:pPr algn="r" eaLnBrk="1" hangingPunct="1" latinLnBrk="1" lvl="0"/>
            </a:fld>
            <a:endParaRPr altLang="en-US" sz="1200" lang="en-GB"/>
          </a:p>
        </p:txBody>
      </p:sp>
    </p:spTree>
  </p:cSld>
  <p:clrMap accent1="dk1" accent2="dk1" accent3="dk1" accent4="dk1" accent5="dk1" accent6="dk1" bg1="dk1" bg2="dk1" tx1="dk1" tx2="dk1" hlink="dk1" folHlink="dk1"/>
</p:handoutMaster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15" name="Header Placeholder 1"/>
          <p:cNvSpPr/>
          <p:nvPr>
            <p:ph type="hdr" sz="quarter" idx="0"/>
          </p:nvPr>
        </p:nvSpPr>
        <p:spPr>
          <a:xfrm rot="0">
            <a:off x="0" y="0"/>
            <a:ext cx="2971800" cy="4651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eaLnBrk="1" hangingPunct="1" latinLnBrk="1" lvl="0"/>
            <a:endParaRPr altLang="en-US" sz="1200" lang="en-MY"/>
          </a:p>
        </p:txBody>
      </p:sp>
      <p:sp>
        <p:nvSpPr>
          <p:cNvPr id="1048716" name="Date Placeholder 2"/>
          <p:cNvSpPr/>
          <p:nvPr>
            <p:ph type="dt" sz="full" idx="1"/>
          </p:nvPr>
        </p:nvSpPr>
        <p:spPr>
          <a:xfrm rot="0">
            <a:off x="3884612" y="0"/>
            <a:ext cx="2971800" cy="4651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algn="r" eaLnBrk="1" hangingPunct="1" latinLnBrk="1" lvl="0"/>
            <a:fld id="{566ABCEB-ACFC-4714-9973-3DA970169C29}" type="datetime1">
              <a:rPr altLang="en-US" sz="1200" lang="en-US"/>
              <a:pPr algn="r" eaLnBrk="1" hangingPunct="1" latinLnBrk="1" lvl="0"/>
            </a:fld>
            <a:endParaRPr altLang="en-US" sz="1200" lang="en-US"/>
          </a:p>
        </p:txBody>
      </p:sp>
      <p:sp>
        <p:nvSpPr>
          <p:cNvPr id="1048717" name="Slide Image Placeholder 3"/>
          <p:cNvSpPr/>
          <p:nvPr>
            <p:ph type="sldImg" sz="full" idx="2"/>
          </p:nvPr>
        </p:nvSpPr>
        <p:spPr>
          <a:xfrm rot="0">
            <a:off x="1101725" y="698500"/>
            <a:ext cx="4654550" cy="3492500"/>
          </a:xfrm>
          <a:prstGeom prst="rect"/>
          <a:noFill/>
          <a:ln w="12700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p/>
        </p:txBody>
      </p:sp>
      <p:sp>
        <p:nvSpPr>
          <p:cNvPr id="1048718" name="Notes Placeholder 4"/>
          <p:cNvSpPr/>
          <p:nvPr>
            <p:ph type="body" sz="quarter" idx="3"/>
          </p:nvPr>
        </p:nvSpPr>
        <p:spPr>
          <a:xfrm rot="0">
            <a:off x="685800" y="4424362"/>
            <a:ext cx="5486400" cy="4191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en-US"/>
              <a:t>Click to edit Master text styles</a:t>
            </a:r>
          </a:p>
          <a:p>
            <a:pPr lvl="1"/>
            <a:r>
              <a:rPr altLang="en-US" lang="en-US"/>
              <a:t>Second level</a:t>
            </a:r>
          </a:p>
          <a:p>
            <a:pPr lvl="2"/>
            <a:r>
              <a:rPr altLang="en-US" lang="en-US"/>
              <a:t>Third level</a:t>
            </a:r>
          </a:p>
          <a:p>
            <a:pPr lvl="3"/>
            <a:r>
              <a:rPr altLang="en-US" lang="en-US"/>
              <a:t>Fourth level</a:t>
            </a:r>
          </a:p>
          <a:p>
            <a:pPr lvl="4"/>
            <a:r>
              <a:rPr altLang="en-US" lang="en-US"/>
              <a:t>Fifth level</a:t>
            </a:r>
          </a:p>
        </p:txBody>
      </p:sp>
      <p:sp>
        <p:nvSpPr>
          <p:cNvPr id="1048719" name="Footer Placeholder 5"/>
          <p:cNvSpPr/>
          <p:nvPr>
            <p:ph type="ftr" sz="quarter" idx="4"/>
          </p:nvPr>
        </p:nvSpPr>
        <p:spPr>
          <a:xfrm rot="0">
            <a:off x="0" y="8847138"/>
            <a:ext cx="2971800" cy="46513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eaLnBrk="1" hangingPunct="1" latinLnBrk="1" lvl="0"/>
            <a:endParaRPr altLang="en-US" sz="1200" lang="en-MY"/>
          </a:p>
        </p:txBody>
      </p:sp>
      <p:sp>
        <p:nvSpPr>
          <p:cNvPr id="1048720" name="Slide Number Placeholder 6"/>
          <p:cNvSpPr/>
          <p:nvPr>
            <p:ph type="sldNum" sz="quarter" idx="5"/>
          </p:nvPr>
        </p:nvSpPr>
        <p:spPr>
          <a:xfrm rot="0">
            <a:off x="3884612" y="8847138"/>
            <a:ext cx="2971800" cy="46513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atinLnBrk="1" lvl="0"/>
            <a:fld id="{566ABCEB-ACFC-4714-9973-3DA970169C29}" type="slidenum">
              <a:rPr altLang="en-US" sz="1200" lang="en-MY"/>
              <a:pPr algn="r" eaLnBrk="1" hangingPunct="1" latinLnBrk="1" lvl="0"/>
            </a:fld>
            <a:endParaRPr altLang="en-US" sz="1200" lang="en-MY"/>
          </a:p>
        </p:txBody>
      </p:sp>
    </p:spTree>
  </p:cSld>
  <p:clrMap accent1="dk1" accent2="dk1" accent3="dk1" accent4="dk1" accent5="dk1" accent6="dk1" bg1="dk1" bg2="dk1" tx1="dk1" tx2="dk1" hlink="dk1" folHlink="dk1"/>
  <p:notesStyle>
    <a:lvl1pPr algn="l" fontAlgn="base" indent="0" latinLnBrk="1" marL="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Arial" pitchFamily="34" charset="0"/>
      </a:defRPr>
    </a:lvl1pPr>
    <a:lvl2pPr algn="l" fontAlgn="base" indent="0" latinLnBrk="1" marL="4572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Arial" pitchFamily="34" charset="0"/>
      </a:defRPr>
    </a:lvl2pPr>
    <a:lvl3pPr algn="l" fontAlgn="base" indent="0" latinLnBrk="1" marL="9144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Arial" pitchFamily="34" charset="0"/>
      </a:defRPr>
    </a:lvl3pPr>
    <a:lvl4pPr algn="l" fontAlgn="base" indent="0" latinLnBrk="1" marL="13716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Arial" pitchFamily="34" charset="0"/>
      </a:defRPr>
    </a:lvl4pPr>
    <a:lvl5pPr algn="l" fontAlgn="base" indent="0" latinLnBrk="1" marL="18288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Arial" pitchFamily="34" charset="0"/>
      </a:defRPr>
    </a:lvl5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8" name="Slide Image Placeholder 1"/>
          <p:cNvSpPr/>
          <p:nvPr>
            <p:ph type="sldImg" sz="full" idx="0"/>
          </p:nvPr>
        </p:nvSpPr>
        <p:spPr bwMode="auto">
          <a:xfrm rot="0">
            <a:off x="1101725" y="698500"/>
            <a:ext cx="4654550" cy="3492500"/>
          </a:xfrm>
          <a:prstGeom prst="rect"/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anchor="ctr" bIns="45720" lIns="91440" rIns="91440" tIns="45720" vert="horz"/>
          <a:p/>
        </p:txBody>
      </p:sp>
      <p:sp>
        <p:nvSpPr>
          <p:cNvPr id="1048649" name="Notes Placeholder 2"/>
          <p:cNvSpPr/>
          <p:nvPr>
            <p:ph type="body" sz="full" idx="1"/>
          </p:nvPr>
        </p:nvSpPr>
        <p:spPr bwMode="auto">
          <a:xfrm rot="0">
            <a:off x="685800" y="4424362"/>
            <a:ext cx="5486400" cy="4191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endParaRPr altLang="en-US" lang="en-MY"/>
          </a:p>
        </p:txBody>
      </p:sp>
      <p:sp>
        <p:nvSpPr>
          <p:cNvPr id="1048650" name="Slide Number Placeholder 3"/>
          <p:cNvSpPr txBox="1"/>
          <p:nvPr/>
        </p:nvSpPr>
        <p:spPr>
          <a:xfrm rot="0">
            <a:off x="3884612" y="8847138"/>
            <a:ext cx="2971800" cy="465137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atinLnBrk="1" lvl="0">
              <a:spcBef>
                <a:spcPct val="0"/>
              </a:spcBef>
            </a:pPr>
            <a:fld id="{566ABCEB-ACFC-4714-9973-3DA970169C29}" type="slidenum">
              <a:rPr altLang="en-US" lang="en-MY">
                <a:latin typeface="Arial" pitchFamily="34" charset="0"/>
              </a:rPr>
              <a:pPr algn="r" eaLnBrk="1" hangingPunct="1" latinLnBrk="1" lvl="0">
                <a:spcBef>
                  <a:spcPct val="0"/>
                </a:spcBef>
              </a:pPr>
            </a:fld>
            <a:endParaRPr altLang="en-US" lang="en-MY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xmlns:r="http://schemas.openxmlformats.org/officeDocument/2006/relationships" r:embed="rId1">
            <a:alphaModFix amt="100000"/>
          </a:blip>
          <a:srcRect/>
          <a:stretch>
            <a:fillRect/>
          </a:stretch>
        </a:blipFill>
      </p:bgPr>
    </p:bg>
    <p:spTree>
      <p:nvGrpSpPr>
        <p:cNvPr id="4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8" name="Freeform 6"/>
          <p:cNvSpPr/>
          <p:nvPr/>
        </p:nvSpPr>
        <p:spPr bwMode="auto">
          <a:xfrm rot="0">
            <a:off x="-9525" y="-7937"/>
            <a:ext cx="9163050" cy="1041400"/>
          </a:xfrm>
          <a:custGeom>
            <a:avLst/>
            <a:gdLst>
              <a:gd name="l" fmla="*/ 0 w 5772"/>
              <a:gd name="t" fmla="*/ 0 h 656"/>
              <a:gd name="r" fmla="*/ 5772 w 5772"/>
              <a:gd name="b" fmla="*/ 656 h 656"/>
            </a:gdLst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 scaled="1"/>
          </a:gradFill>
          <a:ln>
            <a:noFill/>
          </a:ln>
        </p:spPr>
      </p:sp>
      <p:sp>
        <p:nvSpPr>
          <p:cNvPr id="1048599" name="Freeform 7"/>
          <p:cNvSpPr/>
          <p:nvPr/>
        </p:nvSpPr>
        <p:spPr bwMode="auto">
          <a:xfrm rot="0">
            <a:off x="4381500" y="-7937"/>
            <a:ext cx="4762500" cy="638175"/>
          </a:xfrm>
          <a:custGeom>
            <a:avLst/>
            <a:gdLst>
              <a:gd name="l" fmla="*/ 0 w 3000"/>
              <a:gd name="t" fmla="*/ 0 h 595"/>
              <a:gd name="r" fmla="*/ 3000 w 3000"/>
              <a:gd name="b" fmla="*/ 595 h 595"/>
            </a:gdLst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0">
                <a:srgbClr val="00ADB6">
                  <a:alpha val="29999"/>
                </a:srgbClr>
              </a:gs>
              <a:gs pos="80000">
                <a:srgbClr val="009BE5">
                  <a:alpha val="45000"/>
                </a:srgbClr>
              </a:gs>
              <a:gs pos="100000">
                <a:srgbClr val="009BE5">
                  <a:alpha val="48750"/>
                </a:srgbClr>
              </a:gs>
            </a:gsLst>
            <a:lin ang="5400000" scaled="1"/>
          </a:gradFill>
          <a:ln>
            <a:noFill/>
          </a:ln>
        </p:spPr>
      </p:sp>
      <p:grpSp>
        <p:nvGrpSpPr>
          <p:cNvPr id="50" name=""/>
          <p:cNvGrpSpPr/>
          <p:nvPr/>
        </p:nvGrpSpPr>
        <p:grpSpPr>
          <a:xfrm rot="0">
            <a:off x="-19050" y="203200"/>
            <a:ext cx="9180512" cy="647700"/>
            <a:chOff x="-19045" y="216550"/>
            <a:chExt cx="9180548" cy="649224"/>
          </a:xfrm>
        </p:grpSpPr>
        <p:grpSp>
          <p:nvGrpSpPr>
            <p:cNvPr id="51" name=""/>
            <p:cNvGrpSpPr/>
            <p:nvPr/>
          </p:nvGrpSpPr>
          <p:grpSpPr>
            <a:xfrm rot="0">
              <a:off x="-6091" y="-11569"/>
              <a:ext cx="9131843" cy="1050979"/>
              <a:chOff x="-6096" y="-24384"/>
              <a:chExt cx="9131808" cy="1048512"/>
            </a:xfrm>
          </p:grpSpPr>
          <p:pic>
            <p:nvPicPr>
              <p:cNvPr id="2097156" name="Freeform 11"/>
              <p:cNvPicPr>
                <a:picLocks/>
              </p:cNvPicPr>
              <p:nvPr/>
            </p:nvPicPr>
            <p:blipFill>
              <a:blip xmlns:r="http://schemas.openxmlformats.org/officeDocument/2006/relationships" r:embed="rId2"/>
              <a:srcRect l="0" t="0" r="0" b="0"/>
              <a:stretch>
                <a:fillRect/>
              </a:stretch>
            </p:blipFill>
            <p:spPr>
              <a:xfrm rot="0">
                <a:off x="-6096" y="-24384"/>
                <a:ext cx="9131808" cy="1048512"/>
              </a:xfrm>
              <a:prstGeom prst="rect"/>
              <a:noFill/>
              <a:ln>
                <a:noFill/>
              </a:ln>
            </p:spPr>
          </p:pic>
          <p:sp>
            <p:nvSpPr>
              <p:cNvPr id="1048600" name=""/>
              <p:cNvSpPr txBox="1"/>
              <p:nvPr/>
            </p:nvSpPr>
            <p:spPr>
              <a:xfrm rot="21435692">
                <a:off x="-29291" y="422461"/>
                <a:ext cx="0" cy="0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1" fontAlgn="base" hangingPunct="1" indent="0" latinLnBrk="1" marL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1pPr>
                <a:lvl2pPr algn="l" eaLnBrk="1" fontAlgn="base" hangingPunct="1" indent="0" latinLnBrk="1" marL="4572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2pPr>
                <a:lvl3pPr algn="l" eaLnBrk="1" fontAlgn="base" hangingPunct="1" indent="0" latinLnBrk="1" marL="9144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3pPr>
                <a:lvl4pPr algn="l" eaLnBrk="1" fontAlgn="base" hangingPunct="1" indent="0" latinLnBrk="1" marL="13716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4pPr>
                <a:lvl5pPr algn="l" eaLnBrk="1" fontAlgn="base" hangingPunct="1" indent="0" latinLnBrk="1" marL="18288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5pPr>
              </a:lstStyle>
              <a:p>
                <a:pPr eaLnBrk="1" hangingPunct="1" latinLnBrk="1" lvl="0"/>
                <a:endParaRPr altLang="en-US" lang="en-US"/>
              </a:p>
            </p:txBody>
          </p:sp>
        </p:grpSp>
        <p:grpSp>
          <p:nvGrpSpPr>
            <p:cNvPr id="52" name=""/>
            <p:cNvGrpSpPr/>
            <p:nvPr/>
          </p:nvGrpSpPr>
          <p:grpSpPr>
            <a:xfrm rot="0">
              <a:off x="-6091" y="61755"/>
              <a:ext cx="9156227" cy="910441"/>
              <a:chOff x="-6096" y="48768"/>
              <a:chExt cx="9156192" cy="908304"/>
            </a:xfrm>
          </p:grpSpPr>
          <p:pic>
            <p:nvPicPr>
              <p:cNvPr id="2097157" name="Freeform 12"/>
              <p:cNvPicPr>
                <a:picLocks/>
              </p:cNvPicPr>
              <p:nvPr/>
            </p:nvPicPr>
            <p:blipFill>
              <a:blip xmlns:r="http://schemas.openxmlformats.org/officeDocument/2006/relationships" r:embed="rId3"/>
              <a:srcRect l="0" t="0" r="0" b="0"/>
              <a:stretch>
                <a:fillRect/>
              </a:stretch>
            </p:blipFill>
            <p:spPr>
              <a:xfrm rot="0">
                <a:off x="-6096" y="48768"/>
                <a:ext cx="9156192" cy="908304"/>
              </a:xfrm>
              <a:prstGeom prst="rect"/>
              <a:noFill/>
              <a:ln>
                <a:noFill/>
              </a:ln>
            </p:spPr>
          </p:pic>
          <p:sp>
            <p:nvSpPr>
              <p:cNvPr id="1048601" name=""/>
              <p:cNvSpPr txBox="1"/>
              <p:nvPr/>
            </p:nvSpPr>
            <p:spPr>
              <a:xfrm rot="21435692">
                <a:off x="-21714" y="495979"/>
                <a:ext cx="0" cy="0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1" fontAlgn="base" hangingPunct="1" indent="0" latinLnBrk="1" marL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1pPr>
                <a:lvl2pPr algn="l" eaLnBrk="1" fontAlgn="base" hangingPunct="1" indent="0" latinLnBrk="1" marL="4572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2pPr>
                <a:lvl3pPr algn="l" eaLnBrk="1" fontAlgn="base" hangingPunct="1" indent="0" latinLnBrk="1" marL="9144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3pPr>
                <a:lvl4pPr algn="l" eaLnBrk="1" fontAlgn="base" hangingPunct="1" indent="0" latinLnBrk="1" marL="13716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4pPr>
                <a:lvl5pPr algn="l" eaLnBrk="1" fontAlgn="base" hangingPunct="1" indent="0" latinLnBrk="1" marL="18288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5pPr>
              </a:lstStyle>
              <a:p>
                <a:pPr eaLnBrk="1" hangingPunct="1" latinLnBrk="1" lvl="0"/>
                <a:endParaRPr altLang="en-US" lang="en-US"/>
              </a:p>
            </p:txBody>
          </p:sp>
        </p:grpSp>
      </p:grpSp>
      <p:sp>
        <p:nvSpPr>
          <p:cNvPr id="1048604" name="Date Placeholder 2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D1EAEE"/>
              </a:solidFill>
            </a:endParaRPr>
          </a:p>
        </p:txBody>
      </p:sp>
      <p:sp>
        <p:nvSpPr>
          <p:cNvPr id="1048605" name="Footer Placeholder 18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D1EAEE"/>
              </a:solidFill>
            </a:endParaRPr>
          </a:p>
        </p:txBody>
      </p:sp>
      <p:sp>
        <p:nvSpPr>
          <p:cNvPr id="1048606" name="Slide Number Placeholder 26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D1EAEE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D1EAEE"/>
              </a:solidFill>
            </a:endParaRPr>
          </a:p>
        </p:txBody>
      </p:sp>
      <p:sp>
        <p:nvSpPr>
          <p:cNvPr id="1048608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algn="r" indent="0" marL="0" marR="45720">
              <a:buNone/>
              <a:defRPr>
                <a:solidFill>
                  <a:schemeClr val="tx1"/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607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rIns="18288" tIns="0">
            <a:normAutofit/>
            <a:scene3d>
              <a:camera prst="orthographicFront"/>
              <a:lightRig dir="t" rig="freezing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b="1" sz="56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algn="tl" blurRad="38100" dir="5400000" dist="25400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9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1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0" name="Date Placeholder 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2" name="Slide Number Placeholder 17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1" name="Footer Placeholder 21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9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3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1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0" name="Date Placeholder 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2" name="Slide Number Placeholder 17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1" name="Footer Placeholder 21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1048594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1048595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1048580" name="Date Placeholder 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2" name="Slide Number Placeholder 17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1" name="Footer Placeholder 21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0" name="Date Placeholder 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2" name="Slide Number Placeholder 17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1" name="Footer Placeholder 21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xmlns:r="http://schemas.openxmlformats.org/officeDocument/2006/relationships" r:embed="rId1">
            <a:alphaModFix amt="100000"/>
          </a:blip>
          <a:srcRect/>
          <a:stretch>
            <a:fillRect/>
          </a:stretch>
        </a:blipFill>
      </p:bgPr>
    </p:bg>
    <p:spTree>
      <p:nvGrpSpPr>
        <p:cNvPr id="8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6" name="Freeform 6"/>
          <p:cNvSpPr/>
          <p:nvPr/>
        </p:nvSpPr>
        <p:spPr bwMode="auto">
          <a:xfrm rot="0">
            <a:off x="-9525" y="-7937"/>
            <a:ext cx="9163050" cy="1041400"/>
          </a:xfrm>
          <a:custGeom>
            <a:avLst/>
            <a:gdLst>
              <a:gd name="l" fmla="*/ 0 w 5772"/>
              <a:gd name="t" fmla="*/ 0 h 656"/>
              <a:gd name="r" fmla="*/ 5772 w 5772"/>
              <a:gd name="b" fmla="*/ 656 h 656"/>
            </a:gdLst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 scaled="1"/>
          </a:gradFill>
          <a:ln>
            <a:noFill/>
          </a:ln>
        </p:spPr>
      </p:sp>
      <p:sp>
        <p:nvSpPr>
          <p:cNvPr id="1048677" name="Freeform 7"/>
          <p:cNvSpPr/>
          <p:nvPr/>
        </p:nvSpPr>
        <p:spPr bwMode="auto">
          <a:xfrm rot="0">
            <a:off x="4381500" y="-7937"/>
            <a:ext cx="4762500" cy="638175"/>
          </a:xfrm>
          <a:custGeom>
            <a:avLst/>
            <a:gdLst>
              <a:gd name="l" fmla="*/ 0 w 3000"/>
              <a:gd name="t" fmla="*/ 0 h 595"/>
              <a:gd name="r" fmla="*/ 3000 w 3000"/>
              <a:gd name="b" fmla="*/ 595 h 595"/>
            </a:gdLst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0">
                <a:srgbClr val="00ADB6">
                  <a:alpha val="29999"/>
                </a:srgbClr>
              </a:gs>
              <a:gs pos="80000">
                <a:srgbClr val="009BE5">
                  <a:alpha val="45000"/>
                </a:srgbClr>
              </a:gs>
              <a:gs pos="100000">
                <a:srgbClr val="009BE5">
                  <a:alpha val="48750"/>
                </a:srgbClr>
              </a:gs>
            </a:gsLst>
            <a:lin ang="5400000" scaled="1"/>
          </a:gradFill>
          <a:ln>
            <a:noFill/>
          </a:ln>
        </p:spPr>
      </p:sp>
      <p:grpSp>
        <p:nvGrpSpPr>
          <p:cNvPr id="86" name=""/>
          <p:cNvGrpSpPr/>
          <p:nvPr/>
        </p:nvGrpSpPr>
        <p:grpSpPr>
          <a:xfrm rot="0">
            <a:off x="-19050" y="203200"/>
            <a:ext cx="9180512" cy="647700"/>
            <a:chOff x="-19045" y="216550"/>
            <a:chExt cx="9180548" cy="649224"/>
          </a:xfrm>
        </p:grpSpPr>
        <p:grpSp>
          <p:nvGrpSpPr>
            <p:cNvPr id="87" name=""/>
            <p:cNvGrpSpPr/>
            <p:nvPr/>
          </p:nvGrpSpPr>
          <p:grpSpPr>
            <a:xfrm rot="0">
              <a:off x="-6091" y="-11569"/>
              <a:ext cx="9131843" cy="1050979"/>
              <a:chOff x="-6096" y="-24384"/>
              <a:chExt cx="9131808" cy="1048512"/>
            </a:xfrm>
          </p:grpSpPr>
          <p:pic>
            <p:nvPicPr>
              <p:cNvPr id="2097169" name="Freeform 11"/>
              <p:cNvPicPr>
                <a:picLocks/>
              </p:cNvPicPr>
              <p:nvPr/>
            </p:nvPicPr>
            <p:blipFill>
              <a:blip xmlns:r="http://schemas.openxmlformats.org/officeDocument/2006/relationships" r:embed="rId2"/>
              <a:srcRect l="0" t="0" r="0" b="0"/>
              <a:stretch>
                <a:fillRect/>
              </a:stretch>
            </p:blipFill>
            <p:spPr>
              <a:xfrm rot="0">
                <a:off x="-6096" y="-24384"/>
                <a:ext cx="9131808" cy="1048512"/>
              </a:xfrm>
              <a:prstGeom prst="rect"/>
              <a:noFill/>
              <a:ln>
                <a:noFill/>
              </a:ln>
            </p:spPr>
          </p:pic>
          <p:sp>
            <p:nvSpPr>
              <p:cNvPr id="1048678" name=""/>
              <p:cNvSpPr txBox="1"/>
              <p:nvPr/>
            </p:nvSpPr>
            <p:spPr>
              <a:xfrm rot="21435692">
                <a:off x="-29291" y="422461"/>
                <a:ext cx="0" cy="0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1" fontAlgn="base" hangingPunct="1" indent="0" latinLnBrk="1" marL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1pPr>
                <a:lvl2pPr algn="l" eaLnBrk="1" fontAlgn="base" hangingPunct="1" indent="0" latinLnBrk="1" marL="4572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2pPr>
                <a:lvl3pPr algn="l" eaLnBrk="1" fontAlgn="base" hangingPunct="1" indent="0" latinLnBrk="1" marL="9144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3pPr>
                <a:lvl4pPr algn="l" eaLnBrk="1" fontAlgn="base" hangingPunct="1" indent="0" latinLnBrk="1" marL="13716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4pPr>
                <a:lvl5pPr algn="l" eaLnBrk="1" fontAlgn="base" hangingPunct="1" indent="0" latinLnBrk="1" marL="18288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5pPr>
              </a:lstStyle>
              <a:p>
                <a:pPr eaLnBrk="1" hangingPunct="1" latinLnBrk="1" lvl="0"/>
                <a:endParaRPr altLang="en-US" lang="en-US"/>
              </a:p>
            </p:txBody>
          </p:sp>
        </p:grpSp>
        <p:grpSp>
          <p:nvGrpSpPr>
            <p:cNvPr id="88" name=""/>
            <p:cNvGrpSpPr/>
            <p:nvPr/>
          </p:nvGrpSpPr>
          <p:grpSpPr>
            <a:xfrm rot="0">
              <a:off x="-6091" y="61755"/>
              <a:ext cx="9156227" cy="910441"/>
              <a:chOff x="-6096" y="48768"/>
              <a:chExt cx="9156192" cy="908304"/>
            </a:xfrm>
          </p:grpSpPr>
          <p:pic>
            <p:nvPicPr>
              <p:cNvPr id="2097170" name="Freeform 12"/>
              <p:cNvPicPr>
                <a:picLocks/>
              </p:cNvPicPr>
              <p:nvPr/>
            </p:nvPicPr>
            <p:blipFill>
              <a:blip xmlns:r="http://schemas.openxmlformats.org/officeDocument/2006/relationships" r:embed="rId3"/>
              <a:srcRect l="0" t="0" r="0" b="0"/>
              <a:stretch>
                <a:fillRect/>
              </a:stretch>
            </p:blipFill>
            <p:spPr>
              <a:xfrm rot="0">
                <a:off x="-6096" y="48768"/>
                <a:ext cx="9156192" cy="908304"/>
              </a:xfrm>
              <a:prstGeom prst="rect"/>
              <a:noFill/>
              <a:ln>
                <a:noFill/>
              </a:ln>
            </p:spPr>
          </p:pic>
          <p:sp>
            <p:nvSpPr>
              <p:cNvPr id="1048679" name=""/>
              <p:cNvSpPr txBox="1"/>
              <p:nvPr/>
            </p:nvSpPr>
            <p:spPr>
              <a:xfrm rot="21435692">
                <a:off x="-21714" y="495979"/>
                <a:ext cx="0" cy="0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1" fontAlgn="base" hangingPunct="1" indent="0" latinLnBrk="1" marL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1pPr>
                <a:lvl2pPr algn="l" eaLnBrk="1" fontAlgn="base" hangingPunct="1" indent="0" latinLnBrk="1" marL="4572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2pPr>
                <a:lvl3pPr algn="l" eaLnBrk="1" fontAlgn="base" hangingPunct="1" indent="0" latinLnBrk="1" marL="9144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3pPr>
                <a:lvl4pPr algn="l" eaLnBrk="1" fontAlgn="base" hangingPunct="1" indent="0" latinLnBrk="1" marL="13716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4pPr>
                <a:lvl5pPr algn="l" eaLnBrk="1" fontAlgn="base" hangingPunct="1" indent="0" latinLnBrk="1" marL="18288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5pPr>
              </a:lstStyle>
              <a:p>
                <a:pPr eaLnBrk="1" hangingPunct="1" latinLnBrk="1" lvl="0"/>
                <a:endParaRPr altLang="en-US" lang="en-US"/>
              </a:p>
            </p:txBody>
          </p:sp>
        </p:grpSp>
      </p:grpSp>
      <p:sp>
        <p:nvSpPr>
          <p:cNvPr id="1048682" name="Date Placeholder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D1EAEE"/>
              </a:solidFill>
            </a:endParaRPr>
          </a:p>
        </p:txBody>
      </p:sp>
      <p:sp>
        <p:nvSpPr>
          <p:cNvPr id="1048683" name="Footer Placeholder 4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D1EAEE"/>
              </a:solidFill>
            </a:endParaRPr>
          </a:p>
        </p:txBody>
      </p:sp>
      <p:sp>
        <p:nvSpPr>
          <p:cNvPr id="1048684" name="Slide Number Placeholder 5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D1EAEE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D1EAEE"/>
              </a:solidFill>
            </a:endParaRPr>
          </a:p>
        </p:txBody>
      </p:sp>
      <p:sp>
        <p:nvSpPr>
          <p:cNvPr id="1048686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indent="0" marL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85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dir="t" rig="freezing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baseline="0" b="1" cap="none" dirty="0" sz="5600" lang="en-US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algn="tl" blurRad="38100" dir="5400000" dist="25400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9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0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0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0" name="Date Placeholder 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2" name="Slide Number Placeholder 17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1" name="Footer Placeholder 21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9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0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anchor="ctr" bIns="0" lIns="45720" rIns="45720" tIns="0">
            <a:noAutofit/>
          </a:bodyPr>
          <a:lstStyle>
            <a:lvl1pPr indent="0" marL="0">
              <a:buNone/>
              <a:defRPr baseline="0" b="1" cap="none" sz="2400">
                <a:solidFill>
                  <a:schemeClr val="tx2"/>
                </a:solidFill>
                <a:effectLst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0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anchor="ctr" bIns="0" lIns="45720" rIns="45720" tIns="0"/>
          <a:lstStyle>
            <a:lvl1pPr indent="0" marL="0">
              <a:buNone/>
              <a:defRPr baseline="0" b="1" cap="none" sz="2400">
                <a:solidFill>
                  <a:schemeClr val="tx2"/>
                </a:solidFill>
                <a:effectLst/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0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0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0" name="Date Placeholder 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2" name="Slide Number Placeholder 17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1" name="Footer Placeholder 21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9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7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dir="t" rig="freezing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b="0" sz="50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0" name="Date Placeholder 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2" name="Slide Number Placeholder 17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1" name="Footer Placeholder 21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0" name="Date Placeholder 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2" name="Slide Number Placeholder 17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1" name="Footer Placeholder 21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9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8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b="0" sz="26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09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algn="l" indent="0" marL="0">
              <a:buNone/>
              <a:defRPr sz="1400"/>
            </a:lvl1pPr>
            <a:lvl2pPr algn="l" indent="0">
              <a:buNone/>
              <a:defRPr sz="1200"/>
            </a:lvl2pPr>
            <a:lvl3pPr algn="l" indent="0">
              <a:buNone/>
              <a:defRPr sz="1000"/>
            </a:lvl3pPr>
            <a:lvl4pPr algn="l" indent="0">
              <a:buNone/>
              <a:defRPr sz="900"/>
            </a:lvl4pPr>
            <a:lvl5pPr algn="l" indent="0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10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0" name="Date Placeholder 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2" name="Slide Number Placeholder 17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1" name="Footer Placeholder 21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xmlns:r="http://schemas.openxmlformats.org/officeDocument/2006/relationships" r:embed="rId1">
            <a:alphaModFix amt="100000"/>
          </a:blip>
          <a:srcRect/>
          <a:stretch>
            <a:fillRect/>
          </a:stretch>
        </a:blipFill>
      </p:bgPr>
    </p:bg>
    <p:spTree>
      <p:nvGrpSpPr>
        <p:cNvPr id="9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87" name="Snip and Round Single Corner Rectangle 13"/>
          <p:cNvSpPr/>
          <p:nvPr/>
        </p:nvSpPr>
        <p:spPr>
          <a:xfrm rot="420000" flipV="1">
            <a:off x="3165475" y="1108075"/>
            <a:ext cx="5257800" cy="4114800"/>
          </a:xfrm>
          <a:custGeom>
            <a:avLst/>
            <a:ahLst/>
            <a:rect l="0" t="0" r="r" b="b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FFFFFF">
              <a:alpha val="100000"/>
            </a:srgbClr>
          </a:solidFill>
          <a:ln w="3175" cap="rnd" cmpd="sng">
            <a:solidFill>
              <a:srgbClr val="C0C0C0">
                <a:alpha val="100000"/>
              </a:srgbClr>
            </a:solidFill>
            <a:prstDash val="solid"/>
            <a:round/>
          </a:ln>
          <a:effectLst>
            <a:outerShdw algn="tl" dir="7500040" dist="38499" kx="98485" sx="98500" sy="100079">
              <a:srgbClr val="000000">
                <a:alpha val="25000"/>
              </a:srgbClr>
            </a:outerShdw>
          </a:effectLst>
        </p:spPr>
      </p:sp>
      <p:sp>
        <p:nvSpPr>
          <p:cNvPr id="1048688" name="Right Triangle 14"/>
          <p:cNvSpPr/>
          <p:nvPr/>
        </p:nvSpPr>
        <p:spPr>
          <a:xfrm rot="420000" flipV="1">
            <a:off x="8004175" y="5359400"/>
            <a:ext cx="155575" cy="155575"/>
          </a:xfrm>
          <a:prstGeom prst="rtTriangle"/>
          <a:solidFill>
            <a:srgbClr val="FFFFFF"/>
          </a:solidFill>
          <a:ln w="12700" cap="flat" cmpd="sng">
            <a:solidFill>
              <a:srgbClr val="FFFFFF">
                <a:alpha val="100000"/>
              </a:srgbClr>
            </a:solidFill>
            <a:prstDash val="solid"/>
            <a:bevel/>
          </a:ln>
          <a:effectLst>
            <a:outerShdw algn="tl" dir="12899788" dist="6350" kx="0" sx="100000" sy="100000">
              <a:srgbClr val="000000">
                <a:alpha val="46999"/>
              </a:srgbClr>
            </a:outerShdw>
          </a:effectLst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algn="ctr" eaLnBrk="1" hangingPunct="1" latinLnBrk="1" lvl="0"/>
            <a:endParaRPr altLang="en-US" 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1048689" name="Freeform 15"/>
          <p:cNvSpPr/>
          <p:nvPr/>
        </p:nvSpPr>
        <p:spPr bwMode="auto">
          <a:xfrm rot="0" flipV="1">
            <a:off x="-9525" y="5816600"/>
            <a:ext cx="9163050" cy="1041400"/>
          </a:xfrm>
          <a:custGeom>
            <a:avLst/>
            <a:gdLst>
              <a:gd name="l" fmla="*/ 0 w 5772"/>
              <a:gd name="t" fmla="*/ 0 h 656"/>
              <a:gd name="r" fmla="*/ 5772 w 5772"/>
              <a:gd name="b" fmla="*/ 656 h 656"/>
            </a:gdLst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 scaled="1"/>
          </a:gradFill>
          <a:ln>
            <a:noFill/>
          </a:ln>
        </p:spPr>
      </p:sp>
      <p:sp>
        <p:nvSpPr>
          <p:cNvPr id="1048690" name="Freeform 16"/>
          <p:cNvSpPr/>
          <p:nvPr/>
        </p:nvSpPr>
        <p:spPr bwMode="auto">
          <a:xfrm rot="0" flipV="1">
            <a:off x="4381500" y="6219825"/>
            <a:ext cx="4762500" cy="638175"/>
          </a:xfrm>
          <a:custGeom>
            <a:avLst/>
            <a:gdLst>
              <a:gd name="l" fmla="*/ 0 w 3000"/>
              <a:gd name="t" fmla="*/ 0 h 595"/>
              <a:gd name="r" fmla="*/ 3000 w 3000"/>
              <a:gd name="b" fmla="*/ 595 h 595"/>
            </a:gdLst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0">
                <a:srgbClr val="00ADB6">
                  <a:alpha val="29999"/>
                </a:srgbClr>
              </a:gs>
              <a:gs pos="80000">
                <a:srgbClr val="009BE5">
                  <a:alpha val="45000"/>
                </a:srgbClr>
              </a:gs>
              <a:gs pos="100000">
                <a:srgbClr val="009BE5">
                  <a:alpha val="48750"/>
                </a:srgbClr>
              </a:gs>
            </a:gsLst>
            <a:lin ang="5400000" scaled="1"/>
          </a:gradFill>
          <a:ln>
            <a:noFill/>
          </a:ln>
        </p:spPr>
      </p:sp>
      <p:sp>
        <p:nvSpPr>
          <p:cNvPr id="1048693" name="Date Placeholder 4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694" name="Footer Placeholder 5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695" name="Slide Number Placeholder 6"/>
          <p:cNvSpPr/>
          <p:nvPr>
            <p:ph type="sldNum" sz="quarter" idx="4"/>
          </p:nvPr>
        </p:nvSpPr>
        <p:spPr>
          <a:xfrm rot="0">
            <a:off x="8077200" y="6356350"/>
            <a:ext cx="609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698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/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anchor="t" anchorCtr="0" bIns="45720" compatLnSpc="1" lIns="91440" numCol="1" rIns="91440" tIns="45720" vert="horz" wrap="square">
            <a:prstTxWarp prst="textNoShape"/>
            <a:normAutofit/>
          </a:bodyPr>
          <a:lstStyle>
            <a:lvl1pPr indent="0" marL="0">
              <a:buNone/>
              <a:defRPr sz="3200"/>
            </a:lvl1pPr>
          </a:lstStyle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baseline="0" b="0" cap="none" sz="3200" i="0" kern="1200" kumimoji="0" lang="en-US" noProof="0" normalizeH="0" spc="0" strike="noStrike" u="none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baseline="0" b="0" cap="none" dirty="0" sz="3200" i="0" kern="1200" kumimoji="0" lang="en-US" noProof="0" normalizeH="0" spc="0" strike="noStrike" u="none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97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algn="l" indent="0" marL="0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96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bIns="45720" lIns="45720" rIns="45720"/>
          <a:lstStyle>
            <a:lvl1pPr algn="l">
              <a:buNone/>
              <a:defRPr b="1" sz="2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image" Target="../media/image4.jpeg"/><Relationship Id="rId14" Type="http://schemas.openxmlformats.org/officeDocument/2006/relationships/image" Target="../media/image5.png"/><Relationship Id="rId15" Type="http://schemas.openxmlformats.org/officeDocument/2006/relationships/image" Target="../media/image3.png"/><Relationship Id="rId1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blipFill rotWithShape="0">
          <a:blip xmlns:r="http://schemas.openxmlformats.org/officeDocument/2006/relationships" r:embed="rId13">
            <a:alphaModFix amt="100000"/>
          </a:blip>
          <a:srcRect/>
          <a:stretch>
            <a:fillRect/>
          </a:stretch>
        </a:blipFill>
      </p:bgPr>
    </p:bg>
    <p:spTree>
      <p:nvGrpSpPr>
        <p:cNvPr id="2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76" name="Freeform 6"/>
          <p:cNvSpPr/>
          <p:nvPr/>
        </p:nvSpPr>
        <p:spPr bwMode="auto">
          <a:xfrm rot="0">
            <a:off x="-9525" y="-7937"/>
            <a:ext cx="9163050" cy="1041400"/>
          </a:xfrm>
          <a:custGeom>
            <a:avLst/>
            <a:gdLst>
              <a:gd name="l" fmla="*/ 0 w 5772"/>
              <a:gd name="t" fmla="*/ 0 h 656"/>
              <a:gd name="r" fmla="*/ 5772 w 5772"/>
              <a:gd name="b" fmla="*/ 656 h 656"/>
            </a:gdLst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 scaled="1"/>
          </a:gradFill>
          <a:ln>
            <a:noFill/>
          </a:ln>
        </p:spPr>
      </p:sp>
      <p:sp>
        <p:nvSpPr>
          <p:cNvPr id="1048577" name="Freeform 7"/>
          <p:cNvSpPr/>
          <p:nvPr/>
        </p:nvSpPr>
        <p:spPr bwMode="auto">
          <a:xfrm rot="0">
            <a:off x="4381500" y="-7937"/>
            <a:ext cx="4762500" cy="638175"/>
          </a:xfrm>
          <a:custGeom>
            <a:avLst/>
            <a:gdLst>
              <a:gd name="l" fmla="*/ 0 w 3000"/>
              <a:gd name="t" fmla="*/ 0 h 595"/>
              <a:gd name="r" fmla="*/ 3000 w 3000"/>
              <a:gd name="b" fmla="*/ 595 h 595"/>
            </a:gdLst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0">
                <a:srgbClr val="00ADB6">
                  <a:alpha val="29999"/>
                </a:srgbClr>
              </a:gs>
              <a:gs pos="80000">
                <a:srgbClr val="009BE5">
                  <a:alpha val="45000"/>
                </a:srgbClr>
              </a:gs>
              <a:gs pos="100000">
                <a:srgbClr val="009BE5">
                  <a:alpha val="48750"/>
                </a:srgbClr>
              </a:gs>
            </a:gsLst>
            <a:lin ang="5400000" scaled="1"/>
          </a:gradFill>
          <a:ln>
            <a:noFill/>
          </a:ln>
        </p:spPr>
      </p:sp>
      <p:sp>
        <p:nvSpPr>
          <p:cNvPr id="1048578" name="Title Placeholder 8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p>
            <a:pPr lvl="0"/>
            <a:r>
              <a:rPr altLang="en-US" lang="en-US"/>
              <a:t>Click to edit Master title style</a:t>
            </a:r>
          </a:p>
        </p:txBody>
      </p:sp>
      <p:sp>
        <p:nvSpPr>
          <p:cNvPr id="1048579" name="Text Placeholder 29"/>
          <p:cNvSpPr/>
          <p:nvPr>
            <p:ph type="body" sz="full" idx="1"/>
          </p:nvPr>
        </p:nvSpPr>
        <p:spPr>
          <a:xfrm rot="0">
            <a:off x="457200" y="1935162"/>
            <a:ext cx="8229600" cy="43894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en-US"/>
              <a:t>Click to edit Master text styles</a:t>
            </a:r>
          </a:p>
          <a:p>
            <a:pPr lvl="1"/>
            <a:r>
              <a:rPr altLang="en-US" lang="en-US"/>
              <a:t>Second level</a:t>
            </a:r>
          </a:p>
          <a:p>
            <a:pPr lvl="2"/>
            <a:r>
              <a:rPr altLang="en-US" lang="en-US"/>
              <a:t>Third level</a:t>
            </a:r>
          </a:p>
          <a:p>
            <a:pPr lvl="3"/>
            <a:r>
              <a:rPr altLang="en-US" lang="en-US"/>
              <a:t>Fourth level</a:t>
            </a:r>
          </a:p>
          <a:p>
            <a:pPr lvl="4"/>
            <a:r>
              <a:rPr altLang="en-US" lang="en-US"/>
              <a:t>Fifth level</a:t>
            </a:r>
          </a:p>
        </p:txBody>
      </p:sp>
      <p:sp>
        <p:nvSpPr>
          <p:cNvPr id="1048580" name="Date Placeholder 9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1" name="Footer Placeholder 21"/>
          <p:cNvSpPr/>
          <p:nvPr>
            <p:ph type="ftr" sz="quarter" idx="3"/>
          </p:nvPr>
        </p:nvSpPr>
        <p:spPr>
          <a:xfrm rot="0">
            <a:off x="2667000" y="6356350"/>
            <a:ext cx="33528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sz="1200" lang="en-US">
              <a:solidFill>
                <a:srgbClr val="045C75"/>
              </a:solidFill>
            </a:endParaRPr>
          </a:p>
        </p:txBody>
      </p:sp>
      <p:sp>
        <p:nvSpPr>
          <p:cNvPr id="1048582" name="Slide Number Placeholder 17"/>
          <p:cNvSpPr/>
          <p:nvPr>
            <p:ph type="sldNum" sz="quarter" idx="4"/>
          </p:nvPr>
        </p:nvSpPr>
        <p:spPr>
          <a:xfrm rot="0">
            <a:off x="7924800" y="6356350"/>
            <a:ext cx="762000" cy="365125"/>
          </a:xfrm>
          <a:prstGeom prst="rect"/>
          <a:noFill/>
          <a:ln>
            <a:noFill/>
          </a:ln>
        </p:spPr>
        <p:txBody>
          <a:bodyPr anchor="b" bIns="0" lIns="0" rIns="0" tIns="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045C75"/>
                </a:solidFill>
              </a:rPr>
              <a:pPr algn="r" eaLnBrk="1" hangingPunct="1" latinLnBrk="1" lvl="0"/>
            </a:fld>
            <a:endParaRPr altLang="en-US" sz="1200" lang="en-US">
              <a:solidFill>
                <a:srgbClr val="045C75"/>
              </a:solidFill>
            </a:endParaRPr>
          </a:p>
        </p:txBody>
      </p:sp>
      <p:grpSp>
        <p:nvGrpSpPr>
          <p:cNvPr id="24" name=""/>
          <p:cNvGrpSpPr/>
          <p:nvPr/>
        </p:nvGrpSpPr>
        <p:grpSpPr>
          <a:xfrm rot="0">
            <a:off x="-19050" y="203200"/>
            <a:ext cx="9180512" cy="647700"/>
            <a:chOff x="-19045" y="216550"/>
            <a:chExt cx="9180548" cy="649224"/>
          </a:xfrm>
        </p:grpSpPr>
        <p:grpSp>
          <p:nvGrpSpPr>
            <p:cNvPr id="25" name=""/>
            <p:cNvGrpSpPr/>
            <p:nvPr/>
          </p:nvGrpSpPr>
          <p:grpSpPr>
            <a:xfrm rot="0">
              <a:off x="-6091" y="-11569"/>
              <a:ext cx="9131843" cy="1050979"/>
              <a:chOff x="-6096" y="-24384"/>
              <a:chExt cx="9131808" cy="1048512"/>
            </a:xfrm>
          </p:grpSpPr>
          <p:pic>
            <p:nvPicPr>
              <p:cNvPr id="2097152" name="Freeform 11"/>
              <p:cNvPicPr>
                <a:picLocks/>
              </p:cNvPicPr>
              <p:nvPr/>
            </p:nvPicPr>
            <p:blipFill>
              <a:blip xmlns:r="http://schemas.openxmlformats.org/officeDocument/2006/relationships" r:embed="rId14"/>
              <a:srcRect l="0" t="0" r="0" b="0"/>
              <a:stretch>
                <a:fillRect/>
              </a:stretch>
            </p:blipFill>
            <p:spPr>
              <a:xfrm rot="0">
                <a:off x="-6096" y="-24384"/>
                <a:ext cx="9131808" cy="1048512"/>
              </a:xfrm>
              <a:prstGeom prst="rect"/>
              <a:noFill/>
              <a:ln>
                <a:noFill/>
              </a:ln>
            </p:spPr>
          </p:pic>
          <p:sp>
            <p:nvSpPr>
              <p:cNvPr id="1048583" name=""/>
              <p:cNvSpPr txBox="1"/>
              <p:nvPr/>
            </p:nvSpPr>
            <p:spPr>
              <a:xfrm rot="21435692">
                <a:off x="-29291" y="422461"/>
                <a:ext cx="0" cy="0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1" fontAlgn="base" hangingPunct="1" indent="0" latinLnBrk="1" marL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1pPr>
                <a:lvl2pPr algn="l" eaLnBrk="1" fontAlgn="base" hangingPunct="1" indent="0" latinLnBrk="1" marL="4572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2pPr>
                <a:lvl3pPr algn="l" eaLnBrk="1" fontAlgn="base" hangingPunct="1" indent="0" latinLnBrk="1" marL="9144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3pPr>
                <a:lvl4pPr algn="l" eaLnBrk="1" fontAlgn="base" hangingPunct="1" indent="0" latinLnBrk="1" marL="13716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4pPr>
                <a:lvl5pPr algn="l" eaLnBrk="1" fontAlgn="base" hangingPunct="1" indent="0" latinLnBrk="1" marL="18288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5pPr>
              </a:lstStyle>
              <a:p>
                <a:pPr eaLnBrk="1" hangingPunct="1" latinLnBrk="1" lvl="0"/>
                <a:endParaRPr altLang="en-US" lang="en-US"/>
              </a:p>
            </p:txBody>
          </p:sp>
        </p:grpSp>
        <p:grpSp>
          <p:nvGrpSpPr>
            <p:cNvPr id="26" name=""/>
            <p:cNvGrpSpPr/>
            <p:nvPr/>
          </p:nvGrpSpPr>
          <p:grpSpPr>
            <a:xfrm rot="0">
              <a:off x="-6091" y="61755"/>
              <a:ext cx="9156227" cy="910441"/>
              <a:chOff x="-6096" y="48768"/>
              <a:chExt cx="9156192" cy="908304"/>
            </a:xfrm>
          </p:grpSpPr>
          <p:pic>
            <p:nvPicPr>
              <p:cNvPr id="2097153" name="Freeform 12"/>
              <p:cNvPicPr>
                <a:picLocks/>
              </p:cNvPicPr>
              <p:nvPr/>
            </p:nvPicPr>
            <p:blipFill>
              <a:blip xmlns:r="http://schemas.openxmlformats.org/officeDocument/2006/relationships" r:embed="rId15"/>
              <a:srcRect l="0" t="0" r="0" b="0"/>
              <a:stretch>
                <a:fillRect/>
              </a:stretch>
            </p:blipFill>
            <p:spPr>
              <a:xfrm rot="0">
                <a:off x="-6096" y="48768"/>
                <a:ext cx="9156192" cy="908304"/>
              </a:xfrm>
              <a:prstGeom prst="rect"/>
              <a:noFill/>
              <a:ln>
                <a:noFill/>
              </a:ln>
            </p:spPr>
          </p:pic>
          <p:sp>
            <p:nvSpPr>
              <p:cNvPr id="1048584" name=""/>
              <p:cNvSpPr txBox="1"/>
              <p:nvPr/>
            </p:nvSpPr>
            <p:spPr>
              <a:xfrm rot="21435692">
                <a:off x="-21714" y="495979"/>
                <a:ext cx="0" cy="0"/>
              </a:xfrm>
              <a:prstGeom prst="rect"/>
              <a:noFill/>
              <a:ln>
                <a:noFill/>
              </a:ln>
            </p:spPr>
            <p:txBody>
              <a:bodyPr anchor="t" bIns="45720" lIns="91440" rIns="91440" tIns="45720" vert="horz"/>
              <a:lstStyle>
                <a:lvl1pPr algn="l" eaLnBrk="1" fontAlgn="base" hangingPunct="1" indent="0" latinLnBrk="1" marL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1pPr>
                <a:lvl2pPr algn="l" eaLnBrk="1" fontAlgn="base" hangingPunct="1" indent="0" latinLnBrk="1" marL="4572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2pPr>
                <a:lvl3pPr algn="l" eaLnBrk="1" fontAlgn="base" hangingPunct="1" indent="0" latinLnBrk="1" marL="9144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3pPr>
                <a:lvl4pPr algn="l" eaLnBrk="1" fontAlgn="base" hangingPunct="1" indent="0" latinLnBrk="1" marL="13716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4pPr>
                <a:lvl5pPr algn="l" eaLnBrk="1" fontAlgn="base" hangingPunct="1" indent="0" latinLnBrk="1" marL="18288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1800" i="0" u="none">
                    <a:solidFill>
                      <a:schemeClr val="dk1"/>
                    </a:solidFill>
                    <a:latin typeface="Constantia" pitchFamily="18" charset="0"/>
                    <a:sym typeface="Arial" pitchFamily="34" charset="0"/>
                  </a:defRPr>
                </a:lvl5pPr>
              </a:lstStyle>
              <a:p>
                <a:pPr eaLnBrk="1" hangingPunct="1" latinLnBrk="1" lvl="0"/>
                <a:endParaRPr altLang="en-US" lang="en-US"/>
              </a:p>
            </p:txBody>
          </p:sp>
        </p:grpSp>
      </p:grp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lvl1pPr algn="l" eaLnBrk="0" fontAlgn="base" hangingPunct="0" rtl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eaLnBrk="0" fontAlgn="base" hangingPunct="0" rtl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eaLnBrk="0" fontAlgn="base" hangingPunct="0" rtl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eaLnBrk="0" fontAlgn="base" hangingPunct="0" rtl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eaLnBrk="0" fontAlgn="base" hangingPunct="0" rtl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algn="l" fontAlgn="base" marL="457200" rtl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algn="l" fontAlgn="base" marL="914400" rtl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algn="l" fontAlgn="base" marL="1371600" rtl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algn="l" fontAlgn="base" marL="1828800" rtl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algn="l" eaLnBrk="0" fontAlgn="base" hangingPunct="0" indent="-273050" marL="273050" rtl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algn="l" eaLnBrk="0" fontAlgn="base" hangingPunct="0" indent="-246063" marL="639763" rtl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eaLnBrk="0" fontAlgn="base" hangingPunct="0" indent="-246063" marL="914400" rtl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algn="l" eaLnBrk="0" fontAlgn="base" hangingPunct="0" indent="-209550" marL="1187450" rtl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eaLnBrk="0" fontAlgn="base" hangingPunct="0" indent="-209550" marL="1462088" rtl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210312" latinLnBrk="0" marL="1737360" rtl="0">
        <a:spcBef>
          <a:spcPct val="20000"/>
        </a:spcBef>
        <a:buClr>
          <a:schemeClr val="accent5"/>
        </a:buClr>
        <a:buSzPct val="80000"/>
        <a:buFont typeface="Wingdings 2"/>
        <a:buChar char="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indent="-182880" latinLnBrk="0" marL="1920240" rtl="0">
        <a:spcBef>
          <a:spcPct val="20000"/>
        </a:spcBef>
        <a:buClr>
          <a:schemeClr val="accent6"/>
        </a:buClr>
        <a:buSzPct val="80000"/>
        <a:buFont typeface="Wingdings 2"/>
        <a:buChar char=""/>
        <a:defRPr baseline="0" sz="1600"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182880" latinLnBrk="0" marL="2194560" rtl="0">
        <a:spcBef>
          <a:spcPct val="20000"/>
        </a:spcBef>
        <a:buClr>
          <a:schemeClr val="tx2"/>
        </a:buClr>
        <a:buChar char="•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indent="-182880" latinLnBrk="0" marL="2468880" rtl="0">
        <a:spcBef>
          <a:spcPct val="20000"/>
        </a:spcBef>
        <a:buClr>
          <a:schemeClr val="tx2"/>
        </a:buClr>
        <a:buFontTx/>
        <a:buChar char="•"/>
        <a:defRPr baseline="0" sz="1400" kern="1200" kumimoji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1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jpeg"/><Relationship Id="rId3" Type="http://schemas.openxmlformats.org/officeDocument/2006/relationships/image" Target="../media/image12.jpeg"/><Relationship Id="rId4" Type="http://schemas.openxmlformats.org/officeDocument/2006/relationships/image" Target="../media/image13.png"/><Relationship Id="rId5" Type="http://schemas.openxmlformats.org/officeDocument/2006/relationships/hyperlink" Target="http://www.google.com.my/url?sa=i&amp;rct=j&amp;q=&amp;esrc=s&amp;source=images&amp;cd=&amp;cad=rja&amp;uact=8&amp;ved=0CAcQjRw&amp;url=http%253A%252F%252Fovenmicrowan.net%252Fmicrowave-oven-electronics%252F&amp;ei=EmGJVba-DNSgugT_i4KACA&amp;bvm=bv.96339352,d.c2E&amp;psig=AFQjCNF-b9n8wEicwNY4hKi99QeVN7_UBQ&amp;ust=1435153038483667" TargetMode="External"/><Relationship Id="rId6" Type="http://schemas.openxmlformats.org/officeDocument/2006/relationships/image" Target="../media/image14.jpeg"/><Relationship Id="rId7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2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5" name="Rectangle 2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eaLnBrk="1" hangingPunct="1" latinLnBrk="1" lvl="0"/>
            <a:r>
              <a:rPr altLang="en-US" lang="en-US"/>
              <a:t>Chapter 1</a:t>
            </a:r>
          </a:p>
        </p:txBody>
      </p:sp>
      <p:sp>
        <p:nvSpPr>
          <p:cNvPr id="1048586" name="Rectangle 3"/>
          <p:cNvSpPr/>
          <p:nvPr>
            <p:ph sz="full" idx="1"/>
          </p:nvPr>
        </p:nvSpPr>
        <p:spPr>
          <a:xfrm rot="0">
            <a:off x="457200" y="1935162"/>
            <a:ext cx="8229600" cy="43894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endParaRPr altLang="en-US" lang="en-US"/>
          </a:p>
          <a:p>
            <a:pPr eaLnBrk="1" hangingPunct="1" latinLnBrk="1" lvl="0"/>
            <a:endParaRPr altLang="en-US" lang="en-US"/>
          </a:p>
          <a:p>
            <a:pPr eaLnBrk="1" hangingPunct="1" latinLnBrk="1" lvl="0"/>
            <a:endParaRPr altLang="en-US" lang="en-US"/>
          </a:p>
          <a:p>
            <a:pPr algn="ctr" eaLnBrk="1" hangingPunct="1" latinLnBrk="1" lvl="0">
              <a:buNone/>
            </a:pPr>
            <a:r>
              <a:rPr altLang="en-US" sz="3600" lang="en-US"/>
              <a:t>How to Write a General Paper Essay</a:t>
            </a:r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3" name="Title 1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eaLnBrk="1" hangingPunct="1" latinLnBrk="1" lvl="0"/>
            <a:r>
              <a:rPr altLang="en-US" b="1" sz="3200" lang="en-US">
                <a:solidFill>
                  <a:srgbClr val="00B0F0"/>
                </a:solidFill>
              </a:rPr>
              <a:t>A Persuasive essay</a:t>
            </a:r>
            <a:br/>
            <a:r>
              <a:rPr altLang="en-US" b="1" sz="3200" lang="en-US">
                <a:solidFill>
                  <a:srgbClr val="00B0F0"/>
                </a:solidFill>
              </a:rPr>
              <a:t> or Argumentative essay</a:t>
            </a:r>
          </a:p>
        </p:txBody>
      </p:sp>
      <p:sp>
        <p:nvSpPr>
          <p:cNvPr id="1048624" name="Content Placeholder 2"/>
          <p:cNvSpPr/>
          <p:nvPr>
            <p:ph sz="full" idx="1"/>
          </p:nvPr>
        </p:nvSpPr>
        <p:spPr>
          <a:xfrm rot="0">
            <a:off x="457200" y="1935162"/>
            <a:ext cx="8229600" cy="46180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r>
              <a:rPr altLang="en-US" sz="2400" lang="en-US">
                <a:solidFill>
                  <a:srgbClr val="FF0000"/>
                </a:solidFill>
              </a:rPr>
              <a:t>Persuasive or Argumentative Essays </a:t>
            </a:r>
            <a:r>
              <a:rPr altLang="en-US" sz="2400" lang="en-US"/>
              <a:t>present information to readers, but the primary purpose is </a:t>
            </a:r>
            <a:r>
              <a:rPr altLang="en-US" b="1" sz="2400" lang="en-US">
                <a:solidFill>
                  <a:srgbClr val="00B0F0"/>
                </a:solidFill>
              </a:rPr>
              <a:t>to convince or persuade</a:t>
            </a:r>
            <a:r>
              <a:rPr altLang="en-US" sz="2400" lang="en-US"/>
              <a:t> your readers that your views on a particular controversial topic are valid and legitimate</a:t>
            </a:r>
          </a:p>
          <a:p>
            <a:pPr eaLnBrk="1" hangingPunct="1" latinLnBrk="1" lvl="0"/>
            <a:r>
              <a:rPr altLang="en-US" sz="2400" lang="en-US"/>
              <a:t>In Persuasive Essays, you will need to take a stand and support your stand with reasons and concrete well supported examples .</a:t>
            </a:r>
          </a:p>
          <a:p>
            <a:pPr eaLnBrk="1" hangingPunct="1" latinLnBrk="1" lvl="0"/>
            <a:r>
              <a:rPr altLang="en-US" sz="2400" lang="en-US"/>
              <a:t>When writing an essay on a topic like -</a:t>
            </a:r>
            <a:r>
              <a:rPr altLang="en-US" b="1" sz="2400" lang="en-US">
                <a:solidFill>
                  <a:srgbClr val="00B0F0"/>
                </a:solidFill>
              </a:rPr>
              <a:t> ‘ To what extent is sport good for a country's image? - </a:t>
            </a:r>
            <a:r>
              <a:rPr altLang="en-US" sz="2400" lang="en-US"/>
              <a:t>students are normally not required to agree or disagree completely, but they still need to acknowledge the controversy and give their opinion.</a:t>
            </a:r>
          </a:p>
          <a:p>
            <a:pPr eaLnBrk="1" hangingPunct="1" latinLnBrk="1" lvl="0"/>
            <a:endParaRPr altLang="en-US" sz="2000" lang="en-US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>
                                            <p:txEl>
                                              <p:charRg st="0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24">
                                            <p:txEl>
                                              <p:charRg st="0" end="2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>
                                            <p:txEl>
                                              <p:charRg st="208" end="3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24">
                                            <p:txEl>
                                              <p:charRg st="208" end="3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>
                                            <p:txEl>
                                              <p:charRg st="335" end="5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24">
                                            <p:txEl>
                                              <p:charRg st="335" end="5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4" grpId="0" uiExpand="0" build="p" bldLvl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5" name="Title 1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b="1" lang="en-US"/>
              <a:t>Writing an Argumentative Essay</a:t>
            </a:r>
          </a:p>
        </p:txBody>
      </p:sp>
      <p:sp>
        <p:nvSpPr>
          <p:cNvPr id="1048626" name="Content Placeholder 2"/>
          <p:cNvSpPr/>
          <p:nvPr>
            <p:ph sz="full" idx="1"/>
          </p:nvPr>
        </p:nvSpPr>
        <p:spPr>
          <a:xfrm rot="0">
            <a:off x="457200" y="1935162"/>
            <a:ext cx="8229600" cy="43894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lvl="0"/>
            <a:r>
              <a:rPr altLang="en-US" lang="en-US"/>
              <a:t>When writing an argumentative Essay, you not only need to argue, you may need to compare, contrast and evaluate, depending on what you are asked to do.</a:t>
            </a:r>
          </a:p>
          <a:p>
            <a:pPr lvl="0"/>
            <a:r>
              <a:rPr altLang="en-US" lang="en-MY"/>
              <a:t>Always state </a:t>
            </a:r>
            <a:r>
              <a:rPr altLang="en-US" lang="en-MY"/>
              <a:t>your </a:t>
            </a:r>
            <a:r>
              <a:rPr altLang="en-US" lang="en-MY"/>
              <a:t>point of view </a:t>
            </a:r>
            <a:r>
              <a:rPr altLang="en-US" lang="en-MY"/>
              <a:t>clearly and concisely.</a:t>
            </a:r>
          </a:p>
          <a:p>
            <a:pPr lvl="0"/>
            <a:r>
              <a:rPr altLang="en-US" lang="en-MY"/>
              <a:t>Give clear arguments to support </a:t>
            </a:r>
            <a:r>
              <a:rPr altLang="en-US" lang="en-MY"/>
              <a:t>your position.</a:t>
            </a:r>
          </a:p>
          <a:p>
            <a:pPr lvl="0"/>
            <a:r>
              <a:rPr altLang="en-US" lang="en-MY"/>
              <a:t>Give </a:t>
            </a:r>
            <a:r>
              <a:rPr altLang="en-US" lang="en-MY"/>
              <a:t>reliable, </a:t>
            </a:r>
            <a:r>
              <a:rPr altLang="en-US" lang="en-MY"/>
              <a:t>relevant evidence/examples to support </a:t>
            </a:r>
            <a:r>
              <a:rPr altLang="en-US" lang="en-MY"/>
              <a:t>your </a:t>
            </a:r>
            <a:r>
              <a:rPr altLang="en-US" lang="en-MY"/>
              <a:t>reasons / arguments.</a:t>
            </a:r>
          </a:p>
          <a:p>
            <a:pPr lvl="0"/>
            <a:r>
              <a:rPr altLang="en-US" lang="en-MY"/>
              <a:t>Respond </a:t>
            </a:r>
            <a:r>
              <a:rPr altLang="en-US" lang="en-MY"/>
              <a:t>to </a:t>
            </a:r>
            <a:r>
              <a:rPr altLang="en-US" lang="en-MY"/>
              <a:t>possible </a:t>
            </a:r>
            <a:r>
              <a:rPr altLang="en-US" lang="en-MY"/>
              <a:t>arguments </a:t>
            </a:r>
            <a:r>
              <a:rPr altLang="en-US" lang="en-MY"/>
              <a:t>which may arise if need to.</a:t>
            </a:r>
          </a:p>
          <a:p>
            <a:pPr lvl="0"/>
            <a:endParaRPr altLang="en-US" lang="en-MY"/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charRg st="0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626">
                                            <p:txEl>
                                              <p:charRg st="0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626">
                                            <p:txEl>
                                              <p:charRg st="0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charRg st="152" end="2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048626">
                                            <p:txEl>
                                              <p:charRg st="152" end="20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1048626">
                                            <p:txEl>
                                              <p:charRg st="152" end="20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charRg st="207" end="2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048626">
                                            <p:txEl>
                                              <p:charRg st="207" end="2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048626">
                                            <p:txEl>
                                              <p:charRg st="207" end="2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charRg st="254" end="3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048626">
                                            <p:txEl>
                                              <p:charRg st="254" end="3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048626">
                                            <p:txEl>
                                              <p:charRg st="254" end="3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charRg st="333" end="3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048626">
                                            <p:txEl>
                                              <p:charRg st="333" end="39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048626">
                                            <p:txEl>
                                              <p:charRg st="333" end="39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6" grpId="0" uiExpand="0" build="p" bldLvl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7" name="Title 1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eaLnBrk="1" hangingPunct="1" latinLnBrk="1" lvl="0"/>
            <a:r>
              <a:rPr altLang="en-US" b="1" lang="en-US"/>
              <a:t>The Writing Process</a:t>
            </a:r>
          </a:p>
        </p:txBody>
      </p:sp>
      <p:sp>
        <p:nvSpPr>
          <p:cNvPr id="1048628" name="Content Placeholder 2"/>
          <p:cNvSpPr/>
          <p:nvPr>
            <p:ph sz="full" idx="1"/>
          </p:nvPr>
        </p:nvSpPr>
        <p:spPr>
          <a:xfrm rot="0">
            <a:off x="457200" y="1935162"/>
            <a:ext cx="8229600" cy="43894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r>
              <a:rPr altLang="en-US" lang="en-US"/>
              <a:t>Once you have selected your topic, identify the key words in the question.</a:t>
            </a:r>
          </a:p>
        </p:txBody>
      </p:sp>
      <p:pic>
        <p:nvPicPr>
          <p:cNvPr id="2097165" name="Diagram 1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1524000" y="1395412"/>
            <a:ext cx="6115050" cy="4127500"/>
          </a:xfrm>
          <a:prstGeom prst="rect"/>
          <a:noFill/>
          <a:ln>
            <a:noFill/>
          </a:ln>
        </p:spPr>
      </p:pic>
    </p:spTree>
  </p:cSld>
  <p:clrMapOvr>
    <a:masterClrMapping/>
  </p:clrMapOvr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9" name="Title 1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b="1" lang="en-US"/>
              <a:t>What are key words?</a:t>
            </a:r>
          </a:p>
        </p:txBody>
      </p:sp>
      <p:sp>
        <p:nvSpPr>
          <p:cNvPr id="1048630" name="Content Placeholder 2"/>
          <p:cNvSpPr/>
          <p:nvPr>
            <p:ph sz="full" idx="1"/>
          </p:nvPr>
        </p:nvSpPr>
        <p:spPr>
          <a:xfrm rot="0">
            <a:off x="457200" y="2057400"/>
            <a:ext cx="8229600" cy="43894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lvl="0"/>
            <a:r>
              <a:rPr altLang="en-US" b="1" sz="2800" lang="en-US">
                <a:solidFill>
                  <a:srgbClr val="C00000"/>
                </a:solidFill>
              </a:rPr>
              <a:t>Key words </a:t>
            </a:r>
            <a:r>
              <a:rPr altLang="en-US" sz="2800" lang="en-MY"/>
              <a:t>tell you how to answer the question.</a:t>
            </a:r>
          </a:p>
          <a:p>
            <a:pPr lvl="0"/>
            <a:r>
              <a:rPr altLang="en-US" sz="2800" lang="en-MY"/>
              <a:t>Understanding the meaning of these  key words is an important  first step in essay writing.</a:t>
            </a:r>
          </a:p>
          <a:p>
            <a:pPr lvl="0"/>
            <a:endParaRPr altLang="en-US" sz="2400" lang="en-MY"/>
          </a:p>
        </p:txBody>
      </p:sp>
      <p:pic>
        <p:nvPicPr>
          <p:cNvPr id="2097166" name="Picture 2" descr="H:\weebly\untitled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1371600" y="3886200"/>
            <a:ext cx="2514600" cy="1819275"/>
          </a:xfrm>
          <a:prstGeom prst="rect"/>
          <a:noFill/>
          <a:ln>
            <a:noFill/>
          </a:ln>
        </p:spPr>
      </p:pic>
      <p:sp>
        <p:nvSpPr>
          <p:cNvPr id="1048631" name="Flowchart: Predefined Process 5"/>
          <p:cNvSpPr/>
          <p:nvPr/>
        </p:nvSpPr>
        <p:spPr>
          <a:xfrm rot="0">
            <a:off x="4038600" y="4648200"/>
            <a:ext cx="3429000" cy="990600"/>
          </a:xfrm>
          <a:prstGeom prst="flowChartPredefinedProcess"/>
          <a:solidFill>
            <a:schemeClr val="accent1"/>
          </a:solidFill>
          <a:ln w="25400" cap="flat" cmpd="sng">
            <a:solidFill>
              <a:srgbClr val="085091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hangingPunct="1" latinLnBrk="1" lvl="0"/>
            <a:r>
              <a:rPr altLang="en-US" lang="en-US">
                <a:solidFill>
                  <a:srgbClr val="FFFFFF"/>
                </a:solidFill>
                <a:latin typeface="Constantia" pitchFamily="18" charset="0"/>
              </a:rPr>
              <a:t>You need the right key!</a:t>
            </a:r>
          </a:p>
        </p:txBody>
      </p:sp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2" name="Title 1"/>
          <p:cNvSpPr/>
          <p:nvPr>
            <p:ph type="title" sz="full" idx="0"/>
          </p:nvPr>
        </p:nvSpPr>
        <p:spPr>
          <a:xfrm rot="0">
            <a:off x="304800" y="457200"/>
            <a:ext cx="8229600" cy="762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b="1" lang="en-US"/>
              <a:t>Key words</a:t>
            </a:r>
          </a:p>
        </p:txBody>
      </p:sp>
      <p:graphicFrame>
        <p:nvGraphicFramePr>
          <p:cNvPr id="4194304" name=""/>
          <p:cNvGraphicFramePr>
            <a:graphicFrameLocks/>
          </p:cNvGraphicFramePr>
          <p:nvPr/>
        </p:nvGraphicFramePr>
        <p:xfrm rot="0">
          <a:off x="381000" y="1143000"/>
          <a:ext cx="8229600" cy="5638800"/>
        </p:xfrm>
        <a:graphic>
          <a:graphicData uri="http://schemas.openxmlformats.org/drawingml/2006/table">
            <a:tbl>
              <a:tblPr/>
              <a:tblGrid>
                <a:gridCol w="1524000"/>
                <a:gridCol w="6705600"/>
              </a:tblGrid>
              <a:tr h="5638800">
                <a:tc>
                  <a:txBody>
                    <a:bodyPr/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Assess</a:t>
                      </a: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Comment </a:t>
                      </a: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Compare</a:t>
                      </a: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Consider</a:t>
                      </a: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Justify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381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Decide to what extent something is true. Persuade the reader  by citing relevant evidence. Remember to point out  counter-arguments as well. Conclude by stating clearly how far you are in agreement with the idea.</a:t>
                      </a: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Pick out the main points related to the subject and give your opinion, reinforcing your point of view with logical evidence.</a:t>
                      </a:r>
                    </a:p>
                    <a:p>
                      <a:pPr algn="l" eaLnBrk="1" hangingPunct="1" latinLnBrk="1" lvl="0"/>
                      <a:endParaRPr altLang="en-US" b="1" lang="en-MY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Identify the similarities and differences between two or more phenomena. Say if any of the shared similarities or differences are more important than others</a:t>
                      </a: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Say what you think and  back up your  points with appropriate evidence .</a:t>
                      </a:r>
                    </a:p>
                    <a:p>
                      <a:pPr algn="l" eaLnBrk="1" hangingPunct="1" latinLnBrk="1" lvl="0"/>
                      <a:endParaRPr altLang="en-US" lang="en-MY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r>
                        <a:rPr altLang="en-US" b="1" sz="1800" lang="en-US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Give evidence which supports an argument or idea and  show why a certain conclusion was made. Also rebut the main objections which are normally made.</a:t>
                      </a: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381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0" name="Title 1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b="1" lang="en-US"/>
              <a:t>Key words</a:t>
            </a:r>
          </a:p>
        </p:txBody>
      </p:sp>
      <p:graphicFrame>
        <p:nvGraphicFramePr>
          <p:cNvPr id="4194305" name=""/>
          <p:cNvGraphicFramePr>
            <a:graphicFrameLocks/>
          </p:cNvGraphicFramePr>
          <p:nvPr/>
        </p:nvGraphicFramePr>
        <p:xfrm rot="0">
          <a:off x="457200" y="1752600"/>
          <a:ext cx="8229600" cy="4754562"/>
        </p:xfrm>
        <a:graphic>
          <a:graphicData uri="http://schemas.openxmlformats.org/drawingml/2006/table">
            <a:tbl>
              <a:tblPr/>
              <a:tblGrid>
                <a:gridCol w="2286000"/>
                <a:gridCol w="5943600"/>
              </a:tblGrid>
              <a:tr h="4754562">
                <a:tc>
                  <a:txBody>
                    <a:bodyPr/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Discuss</a:t>
                      </a: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To what extent/</a:t>
                      </a:r>
                    </a:p>
                    <a:p>
                      <a:pPr algn="l" eaLnBrk="1" hangingPunct="1" latinLnBrk="1" lvl="0"/>
                      <a:r>
                        <a:rPr altLang="en-US" b="1" sz="1800" lang="en-US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How far</a:t>
                      </a: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Account for</a:t>
                      </a: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Analyse</a:t>
                      </a: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Evaluate</a:t>
                      </a:r>
                    </a:p>
                    <a:p>
                      <a:pPr algn="l" eaLnBrk="1" hangingPunct="1" latinLnBrk="1" lvl="0"/>
                      <a:endParaRPr altLang="en-US" b="1" lang="en-MY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</a:txBody>
                  <a:tcPr marL="91440" marR="91440" marT="45717" marB="45717" anchor="t" vert="horz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381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Write for and against a statement, or point out the advantages and disadvantages . Remember , however, to arrive at a conclusion.</a:t>
                      </a: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Assess all the evidence you have when writing your arguments. A  final conclusion, showing how far you are in agreement with the statement is required.</a:t>
                      </a: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Give reasons for; explain why something happens</a:t>
                      </a: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Break up into parts and investigate each part.</a:t>
                      </a:r>
                    </a:p>
                    <a:p>
                      <a:pPr algn="l" eaLnBrk="1" hangingPunct="1" latinLnBrk="1" lvl="0"/>
                      <a:endParaRPr altLang="en-US" b="1" lang="en-US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Weigh arguments for and against something, assessing the strength of the evidence on both sides.</a:t>
                      </a:r>
                    </a:p>
                    <a:p>
                      <a:pPr algn="l" eaLnBrk="1" hangingPunct="1" latinLnBrk="1" lvl="0"/>
                      <a:r>
                        <a:rPr altLang="en-US" b="1" sz="1800" lang="en-MY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Come to a final conclusion, and justify how you  made your choice.</a:t>
                      </a:r>
                    </a:p>
                    <a:p>
                      <a:pPr algn="l" eaLnBrk="1" hangingPunct="1" latinLnBrk="1" lvl="0"/>
                      <a:endParaRPr altLang="en-US" b="1" lang="en-MY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</a:txBody>
                  <a:tcPr marL="91440" marR="91440" marT="45717" marB="45717" anchor="t" vert="horz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381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1" name="Title 1"/>
          <p:cNvSpPr/>
          <p:nvPr>
            <p:ph type="title" sz="full" idx="0"/>
          </p:nvPr>
        </p:nvSpPr>
        <p:spPr>
          <a:xfrm rot="0">
            <a:off x="457200" y="228600"/>
            <a:ext cx="8229600" cy="161925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lvl="0"/>
            <a:br/>
            <a:br/>
            <a:br/>
            <a:br/>
            <a:br/>
            <a:br/>
            <a:br/>
            <a:r>
              <a:rPr altLang="en-US" b="1" lang="en-US"/>
              <a:t>Key words on subject matter</a:t>
            </a:r>
          </a:p>
        </p:txBody>
      </p:sp>
      <p:sp>
        <p:nvSpPr>
          <p:cNvPr id="1048652" name="Content Placeholder 2"/>
          <p:cNvSpPr/>
          <p:nvPr>
            <p:ph sz="full" idx="1"/>
          </p:nvPr>
        </p:nvSpPr>
        <p:spPr>
          <a:xfrm rot="0">
            <a:off x="381000" y="1751012"/>
            <a:ext cx="8229600" cy="43894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lvl="0"/>
            <a:r>
              <a:rPr altLang="en-US" lang="en-US"/>
              <a:t>Students also need to identify key words related to the subject matter / content of the essay.</a:t>
            </a:r>
          </a:p>
          <a:p>
            <a:pPr lvl="0"/>
            <a:r>
              <a:rPr altLang="en-US" lang="en-US"/>
              <a:t>Look carefully at the way the question is phrased  so you know what approach to use when writing your essay.</a:t>
            </a:r>
          </a:p>
          <a:p>
            <a:pPr lvl="0"/>
            <a:r>
              <a:rPr altLang="en-US" lang="en-US"/>
              <a:t>Misinterpretation may cause the essay to be out of point.</a:t>
            </a:r>
          </a:p>
          <a:p>
            <a:pPr lvl="0"/>
            <a:endParaRPr altLang="en-US" lang="en-US"/>
          </a:p>
          <a:p>
            <a:pPr lvl="0"/>
            <a:endParaRPr altLang="en-US" lang="en-MY"/>
          </a:p>
        </p:txBody>
      </p:sp>
      <p:pic>
        <p:nvPicPr>
          <p:cNvPr id="2097167" name="Picture 2" descr="C:\Users\Suan Choo\AppData\Local\Microsoft\Windows\Temporary Internet Files\Content.IE5\WUXY4G50\frustration[1].gif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5943600" y="4572000"/>
            <a:ext cx="1587500" cy="1568450"/>
          </a:xfrm>
          <a:prstGeom prst="rect"/>
          <a:noFill/>
          <a:ln>
            <a:noFill/>
          </a:ln>
        </p:spPr>
      </p:pic>
      <p:sp>
        <p:nvSpPr>
          <p:cNvPr id="1048653" name="Rounded Rectangular Callout 4"/>
          <p:cNvSpPr/>
          <p:nvPr/>
        </p:nvSpPr>
        <p:spPr>
          <a:xfrm rot="0">
            <a:off x="1905000" y="4495800"/>
            <a:ext cx="2438400" cy="1066800"/>
          </a:xfrm>
          <a:prstGeom prst="wedgeRoundRectCallout">
            <a:avLst>
              <a:gd name="adj1" fmla="val 148181"/>
              <a:gd name="adj2" fmla="val 34801"/>
              <a:gd name="adj3" fmla="val 16667"/>
            </a:avLst>
          </a:prstGeom>
          <a:solidFill>
            <a:schemeClr val="accent1"/>
          </a:solidFill>
          <a:ln w="25400" cap="flat" cmpd="sng">
            <a:solidFill>
              <a:srgbClr val="085091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hangingPunct="1" latinLnBrk="1" lvl="0"/>
            <a:r>
              <a:rPr altLang="en-US" lang="en-US">
                <a:solidFill>
                  <a:srgbClr val="FFFFFF"/>
                </a:solidFill>
                <a:latin typeface="Constantia" pitchFamily="18" charset="0"/>
              </a:rPr>
              <a:t>I didn’t look for key words!</a:t>
            </a:r>
          </a:p>
          <a:p>
            <a:pPr algn="ctr" eaLnBrk="1" hangingPunct="1" latinLnBrk="1" lvl="0"/>
            <a:r>
              <a:rPr altLang="en-US" lang="en-US">
                <a:solidFill>
                  <a:srgbClr val="FFFFFF"/>
                </a:solidFill>
                <a:latin typeface="Constantia" pitchFamily="18" charset="0"/>
              </a:rPr>
              <a:t>I wrote out of point!</a:t>
            </a:r>
          </a:p>
          <a:p>
            <a:pPr algn="ctr" eaLnBrk="1" hangingPunct="1" latinLnBrk="1" lvl="0"/>
            <a:endParaRPr altLang="en-US" lang="en-MY">
              <a:solidFill>
                <a:srgbClr val="FFFFFF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7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4" name="Title 1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b="1" sz="3200" lang="en-US"/>
              <a:t>Identifying key words</a:t>
            </a:r>
            <a:br/>
            <a:r>
              <a:rPr altLang="en-US" b="1" sz="3200" lang="en-US"/>
              <a:t>Example 1</a:t>
            </a:r>
          </a:p>
        </p:txBody>
      </p:sp>
      <p:sp>
        <p:nvSpPr>
          <p:cNvPr id="1048655" name="Content Placeholder 2"/>
          <p:cNvSpPr/>
          <p:nvPr>
            <p:ph sz="full" idx="1"/>
          </p:nvPr>
        </p:nvSpPr>
        <p:spPr>
          <a:xfrm rot="0">
            <a:off x="457200" y="1935162"/>
            <a:ext cx="8229600" cy="46942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lvl="0"/>
            <a:r>
              <a:rPr altLang="en-US" lang="en-US">
                <a:solidFill>
                  <a:srgbClr val="FF0000"/>
                </a:solidFill>
              </a:rPr>
              <a:t>Title: </a:t>
            </a:r>
          </a:p>
          <a:p>
            <a:pPr lvl="0"/>
            <a:r>
              <a:rPr altLang="en-US" lang="en-US">
                <a:solidFill>
                  <a:srgbClr val="FF0000"/>
                </a:solidFill>
              </a:rPr>
              <a:t>Why</a:t>
            </a:r>
            <a:r>
              <a:rPr altLang="en-US" lang="en-US"/>
              <a:t> do human beings </a:t>
            </a:r>
            <a:r>
              <a:rPr altLang="en-US" lang="en-US">
                <a:solidFill>
                  <a:srgbClr val="FF0000"/>
                </a:solidFill>
              </a:rPr>
              <a:t>of all ages </a:t>
            </a:r>
            <a:r>
              <a:rPr altLang="en-US" lang="en-US"/>
              <a:t>feel the </a:t>
            </a:r>
            <a:r>
              <a:rPr altLang="en-US" lang="en-US">
                <a:solidFill>
                  <a:srgbClr val="FF0000"/>
                </a:solidFill>
              </a:rPr>
              <a:t>need</a:t>
            </a:r>
            <a:r>
              <a:rPr altLang="en-US" lang="en-US"/>
              <a:t> to play?</a:t>
            </a:r>
          </a:p>
          <a:p>
            <a:pPr lvl="0"/>
            <a:r>
              <a:rPr altLang="en-US" lang="en-US"/>
              <a:t>Key words have been highlighted in red.</a:t>
            </a:r>
          </a:p>
          <a:p>
            <a:pPr lvl="0"/>
            <a:r>
              <a:rPr altLang="en-US" lang="en-US">
                <a:solidFill>
                  <a:srgbClr val="FF0000"/>
                </a:solidFill>
              </a:rPr>
              <a:t>Why</a:t>
            </a:r>
            <a:r>
              <a:rPr altLang="en-US" lang="en-US"/>
              <a:t> – You need to give reasons in your answer.</a:t>
            </a:r>
          </a:p>
          <a:p>
            <a:pPr lvl="0"/>
            <a:r>
              <a:rPr altLang="en-US" lang="en-US"/>
              <a:t>Human beings </a:t>
            </a:r>
            <a:r>
              <a:rPr altLang="en-US" lang="en-US">
                <a:solidFill>
                  <a:srgbClr val="FF0000"/>
                </a:solidFill>
              </a:rPr>
              <a:t>of all ages </a:t>
            </a:r>
            <a:r>
              <a:rPr altLang="en-US" lang="en-US"/>
              <a:t>– You need to discuss by age groups (babies, children, teenagers, the middle-age, the seniors)</a:t>
            </a:r>
          </a:p>
          <a:p>
            <a:pPr lvl="0"/>
            <a:r>
              <a:rPr altLang="en-US" lang="en-US">
                <a:solidFill>
                  <a:srgbClr val="FF0000"/>
                </a:solidFill>
              </a:rPr>
              <a:t>Need </a:t>
            </a:r>
            <a:r>
              <a:rPr altLang="en-US" lang="en-US"/>
              <a:t>– You must show why they feel they must play.</a:t>
            </a:r>
          </a:p>
          <a:p>
            <a:pPr lvl="0"/>
            <a:r>
              <a:rPr altLang="en-US" i="1" lang="en-US"/>
              <a:t>If you write an essay about why human beings play, then you will not be answering the question.</a:t>
            </a:r>
          </a:p>
          <a:p>
            <a:pPr lvl="0"/>
            <a:endParaRPr altLang="en-US" lang="en-MY"/>
          </a:p>
        </p:txBody>
      </p:sp>
    </p:spTree>
  </p:cSld>
  <p:clrMapOvr>
    <a:masterClrMapping/>
  </p:clrMapOvr>
  <p:transition spd="slow" advClick="1"/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5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655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655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5">
                                            <p:txEl>
                                              <p:charRg st="8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048655">
                                            <p:txEl>
                                              <p:charRg st="8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1048655">
                                            <p:txEl>
                                              <p:charRg st="8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5">
                                            <p:txEl>
                                              <p:charRg st="63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048655">
                                            <p:txEl>
                                              <p:charRg st="63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048655">
                                            <p:txEl>
                                              <p:charRg st="63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5">
                                            <p:txEl>
                                              <p:charRg st="103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048655">
                                            <p:txEl>
                                              <p:charRg st="103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048655">
                                            <p:txEl>
                                              <p:charRg st="103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5">
                                            <p:txEl>
                                              <p:charRg st="150" end="2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048655">
                                            <p:txEl>
                                              <p:charRg st="150" end="2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048655">
                                            <p:txEl>
                                              <p:charRg st="150" end="2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5">
                                            <p:txEl>
                                              <p:charRg st="270" end="3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048655">
                                            <p:txEl>
                                              <p:charRg st="270" end="3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048655">
                                            <p:txEl>
                                              <p:charRg st="270" end="3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>
                      <p:stCondLst>
                        <p:cond delay="indefinite"/>
                      </p:stCondLst>
                      <p:childTnLst>
                        <p:par>
                          <p:cTn fill="hold" id="4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5">
                                            <p:txEl>
                                              <p:charRg st="321" end="4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048655">
                                            <p:txEl>
                                              <p:charRg st="321" end="4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048655">
                                            <p:txEl>
                                              <p:charRg st="321" end="4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5" grpId="0" uiExpand="0" build="p" bldLvl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6" name="Title 1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b="1" sz="3200" lang="en-US"/>
              <a:t>Identifying key words</a:t>
            </a:r>
            <a:br/>
            <a:r>
              <a:rPr altLang="en-US" b="1" sz="3200" lang="en-US"/>
              <a:t>Example 2</a:t>
            </a:r>
          </a:p>
        </p:txBody>
      </p:sp>
      <p:sp>
        <p:nvSpPr>
          <p:cNvPr id="1048657" name="Content Placeholder 2"/>
          <p:cNvSpPr/>
          <p:nvPr>
            <p:ph sz="full" idx="1"/>
          </p:nvPr>
        </p:nvSpPr>
        <p:spPr>
          <a:xfrm rot="0">
            <a:off x="457200" y="1935162"/>
            <a:ext cx="8229600" cy="43894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lvl="0"/>
            <a:r>
              <a:rPr altLang="en-US" sz="2000" lang="en-US">
                <a:solidFill>
                  <a:srgbClr val="FF0000"/>
                </a:solidFill>
              </a:rPr>
              <a:t>Title: </a:t>
            </a:r>
          </a:p>
          <a:p>
            <a:pPr lvl="0"/>
            <a:r>
              <a:rPr altLang="en-US" sz="2000" lang="en-US">
                <a:solidFill>
                  <a:srgbClr val="FF0000"/>
                </a:solidFill>
              </a:rPr>
              <a:t>To what extent </a:t>
            </a:r>
            <a:r>
              <a:rPr altLang="en-US" sz="2000" lang="en-US"/>
              <a:t>are </a:t>
            </a:r>
            <a:r>
              <a:rPr altLang="en-US" sz="2000" lang="en-US">
                <a:solidFill>
                  <a:srgbClr val="FF0000"/>
                </a:solidFill>
              </a:rPr>
              <a:t>racism</a:t>
            </a:r>
            <a:r>
              <a:rPr altLang="en-US" sz="2000" lang="en-US"/>
              <a:t> an </a:t>
            </a:r>
            <a:r>
              <a:rPr altLang="en-US" sz="2000" lang="en-US">
                <a:solidFill>
                  <a:srgbClr val="FF0000"/>
                </a:solidFill>
              </a:rPr>
              <a:t>other forms of discrimination</a:t>
            </a:r>
            <a:r>
              <a:rPr altLang="en-US" sz="2000" lang="en-US"/>
              <a:t> a problem in </a:t>
            </a:r>
            <a:r>
              <a:rPr altLang="en-US" b="1" sz="2000" lang="en-US">
                <a:solidFill>
                  <a:srgbClr val="FF0000"/>
                </a:solidFill>
              </a:rPr>
              <a:t>your </a:t>
            </a:r>
            <a:r>
              <a:rPr altLang="en-US" sz="2000" lang="en-US">
                <a:solidFill>
                  <a:srgbClr val="FF0000"/>
                </a:solidFill>
              </a:rPr>
              <a:t>society</a:t>
            </a:r>
            <a:r>
              <a:rPr altLang="en-US" sz="2000" lang="en-US"/>
              <a:t>?</a:t>
            </a:r>
          </a:p>
          <a:p>
            <a:pPr lvl="0"/>
            <a:r>
              <a:rPr altLang="en-US" sz="2000" lang="en-US">
                <a:solidFill>
                  <a:srgbClr val="FF0000"/>
                </a:solidFill>
              </a:rPr>
              <a:t>To what extent – </a:t>
            </a:r>
            <a:r>
              <a:rPr altLang="en-US" sz="2000" lang="en-US"/>
              <a:t>You can agree completely or partially, but an opinion is needed.</a:t>
            </a:r>
          </a:p>
          <a:p>
            <a:pPr lvl="0"/>
            <a:r>
              <a:rPr altLang="en-US" sz="2000" lang="en-US">
                <a:solidFill>
                  <a:srgbClr val="FF0000"/>
                </a:solidFill>
              </a:rPr>
              <a:t>Racism – </a:t>
            </a:r>
            <a:r>
              <a:rPr altLang="en-US" sz="2000" lang="en-US"/>
              <a:t>Issues related to race</a:t>
            </a:r>
          </a:p>
          <a:p>
            <a:pPr lvl="0"/>
            <a:r>
              <a:rPr altLang="en-US" sz="2000" lang="en-US">
                <a:solidFill>
                  <a:srgbClr val="FF0000"/>
                </a:solidFill>
              </a:rPr>
              <a:t>Other forms of discrimination – </a:t>
            </a:r>
            <a:r>
              <a:rPr altLang="en-US" sz="2000" lang="en-US"/>
              <a:t>discrimination against gays and homosexuals,  discrimination against women, discrimination between the rich and the poor,  discrimination against the handicapped, etc. </a:t>
            </a:r>
          </a:p>
          <a:p>
            <a:pPr lvl="0"/>
            <a:r>
              <a:rPr altLang="en-US" b="1" sz="2000" lang="en-US">
                <a:solidFill>
                  <a:srgbClr val="FF0000"/>
                </a:solidFill>
              </a:rPr>
              <a:t>Your </a:t>
            </a:r>
            <a:r>
              <a:rPr altLang="en-US" sz="2000" lang="en-US">
                <a:solidFill>
                  <a:srgbClr val="FF0000"/>
                </a:solidFill>
              </a:rPr>
              <a:t>society – </a:t>
            </a:r>
            <a:r>
              <a:rPr altLang="en-US" sz="2000" lang="en-US"/>
              <a:t>If you are Malaysian, then Malaysia</a:t>
            </a:r>
          </a:p>
          <a:p>
            <a:pPr lvl="0"/>
            <a:r>
              <a:rPr altLang="en-US" sz="2000" i="1" lang="en-US"/>
              <a:t>If you write an essay about racism being sometimes a problem in your country and you don’t write about other forms of discrimination, your essay is out of point.</a:t>
            </a:r>
          </a:p>
          <a:p>
            <a:pPr lvl="0"/>
            <a:endParaRPr altLang="en-US" lang="en-MY"/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657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657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>
                                            <p:txEl>
                                              <p:charRg st="8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048657">
                                            <p:txEl>
                                              <p:charRg st="8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1048657">
                                            <p:txEl>
                                              <p:charRg st="8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>
                                            <p:txEl>
                                              <p:charRg st="94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048657">
                                            <p:txEl>
                                              <p:charRg st="94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048657">
                                            <p:txEl>
                                              <p:charRg st="94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>
                                            <p:txEl>
                                              <p:charRg st="176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048657">
                                            <p:txEl>
                                              <p:charRg st="176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048657">
                                            <p:txEl>
                                              <p:charRg st="176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>
                                            <p:txEl>
                                              <p:charRg st="208" end="4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048657">
                                            <p:txEl>
                                              <p:charRg st="208" end="40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048657">
                                            <p:txEl>
                                              <p:charRg st="208" end="40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>
                                            <p:txEl>
                                              <p:charRg st="409" end="4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048657">
                                            <p:txEl>
                                              <p:charRg st="409" end="4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048657">
                                            <p:txEl>
                                              <p:charRg st="409" end="4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>
                      <p:stCondLst>
                        <p:cond delay="indefinite"/>
                      </p:stCondLst>
                      <p:childTnLst>
                        <p:par>
                          <p:cTn fill="hold" id="4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>
                                            <p:txEl>
                                              <p:charRg st="460" end="6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048657">
                                            <p:txEl>
                                              <p:charRg st="460" end="6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048657">
                                            <p:txEl>
                                              <p:charRg st="460" end="6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7" grpId="0" uiExpand="0" build="p" bldLvl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8" name="Title 1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eaLnBrk="1" hangingPunct="1" latinLnBrk="1" lvl="0"/>
            <a:r>
              <a:rPr altLang="en-US" b="1" lang="en-US"/>
              <a:t>The Writing Process</a:t>
            </a:r>
          </a:p>
        </p:txBody>
      </p:sp>
      <p:sp>
        <p:nvSpPr>
          <p:cNvPr id="1048659" name="Content Placeholder 2"/>
          <p:cNvSpPr/>
          <p:nvPr>
            <p:ph sz="full" idx="1"/>
          </p:nvPr>
        </p:nvSpPr>
        <p:spPr>
          <a:xfrm rot="0">
            <a:off x="457200" y="1935162"/>
            <a:ext cx="8229600" cy="43894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r>
              <a:rPr altLang="en-US" lang="en-US"/>
              <a:t>Now you have selected your topic and identified the key words in the question, formulate a plan before writing.</a:t>
            </a:r>
          </a:p>
        </p:txBody>
      </p:sp>
      <p:pic>
        <p:nvPicPr>
          <p:cNvPr id="2097168" name="Diagram 1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1524000" y="1395412"/>
            <a:ext cx="6115050" cy="4067175"/>
          </a:xfrm>
          <a:prstGeom prst="rect"/>
          <a:noFill/>
          <a:ln>
            <a:noFill/>
          </a:ln>
        </p:spPr>
      </p:pic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9" name="Rectangle 2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eaLnBrk="1" hangingPunct="1" latinLnBrk="1" lvl="0"/>
            <a:r>
              <a:rPr altLang="en-US" b="1" lang="en-US"/>
              <a:t>Writing is a skill</a:t>
            </a:r>
          </a:p>
        </p:txBody>
      </p:sp>
      <p:sp>
        <p:nvSpPr>
          <p:cNvPr id="1048590" name="Rectangle 3"/>
          <p:cNvSpPr/>
          <p:nvPr>
            <p:ph type="body" sz="half" idx="1"/>
          </p:nvPr>
        </p:nvSpPr>
        <p:spPr>
          <a:xfrm rot="0">
            <a:off x="457200" y="1600200"/>
            <a:ext cx="4038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indent="-273050" marL="2730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  <a:defRPr sz="2200">
                <a:solidFill>
                  <a:schemeClr val="dk1"/>
                </a:solidFill>
              </a:defRPr>
            </a:lvl1pPr>
            <a:lvl2pPr indent="-246062" marL="639762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"/>
              <a:defRPr sz="2000">
                <a:solidFill>
                  <a:schemeClr val="dk1"/>
                </a:solidFill>
              </a:defRPr>
            </a:lvl2pPr>
            <a:lvl3pPr indent="-246063" marL="914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"/>
              <a:defRPr sz="1900">
                <a:solidFill>
                  <a:schemeClr val="dk1"/>
                </a:solidFill>
              </a:defRPr>
            </a:lvl3pPr>
            <a:lvl4pPr indent="-209550" marL="11874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  <a:defRPr sz="1800">
                <a:solidFill>
                  <a:schemeClr val="dk1"/>
                </a:solidFill>
              </a:defRPr>
            </a:lvl4pPr>
            <a:lvl5pPr indent="-209550" marL="1462087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Font typeface="Wingdings 2" pitchFamily="18" charset="2"/>
              <a:buChar char=""/>
              <a:defRPr sz="1800">
                <a:solidFill>
                  <a:schemeClr val="dk1"/>
                </a:solidFill>
              </a:defRPr>
            </a:lvl5pPr>
          </a:lstStyle>
          <a:p>
            <a:pPr eaLnBrk="1" hangingPunct="1" latinLnBrk="1" lvl="0"/>
            <a:r>
              <a:rPr altLang="en-US" sz="2800" lang="en-US"/>
              <a:t>Writing is  not a gift. It is a skill which can be learned – like driving</a:t>
            </a:r>
          </a:p>
          <a:p>
            <a:pPr eaLnBrk="1" hangingPunct="1" latinLnBrk="1" lvl="0"/>
            <a:r>
              <a:rPr altLang="en-US" sz="2800" lang="en-US"/>
              <a:t>Writing comes from plain hard work; if you try hard enough, you will make it!</a:t>
            </a:r>
          </a:p>
          <a:p>
            <a:pPr eaLnBrk="1" hangingPunct="1" latinLnBrk="1" lvl="0"/>
            <a:r>
              <a:rPr altLang="en-US" sz="2800" i="1" lang="en-US"/>
              <a:t>Saying you are no good at Writing or can’t write is just an excuse!</a:t>
            </a:r>
          </a:p>
        </p:txBody>
      </p:sp>
      <p:pic>
        <p:nvPicPr>
          <p:cNvPr id="2097154" name="Picture 3" descr="lladro-pals"/>
          <p:cNvPicPr>
            <a:picLocks/>
          </p:cNvPicPr>
          <p:nvPr>
            <p:ph sz="half" idx="2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6248400" y="1458912"/>
            <a:ext cx="3076575" cy="2936875"/>
          </a:xfrm>
          <a:prstGeom prst="rect"/>
          <a:noFill/>
          <a:ln>
            <a:noFill/>
          </a:ln>
        </p:spPr>
      </p:pic>
      <p:sp>
        <p:nvSpPr>
          <p:cNvPr id="1048591" name="Rounded Rectangular Callout 2"/>
          <p:cNvSpPr/>
          <p:nvPr/>
        </p:nvSpPr>
        <p:spPr>
          <a:xfrm rot="0">
            <a:off x="4486275" y="1458912"/>
            <a:ext cx="1762125" cy="1055687"/>
          </a:xfrm>
          <a:prstGeom prst="wedgeRoundRectCallout">
            <a:avLst>
              <a:gd name="adj1" fmla="val 134148"/>
              <a:gd name="adj2" fmla="val 25880"/>
              <a:gd name="adj3" fmla="val 16667"/>
            </a:avLst>
          </a:prstGeom>
          <a:solidFill>
            <a:schemeClr val="accent1"/>
          </a:solidFill>
          <a:ln w="25400" cap="flat" cmpd="sng">
            <a:solidFill>
              <a:srgbClr val="085091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hangingPunct="1" latinLnBrk="1" lvl="0"/>
            <a:r>
              <a:rPr altLang="en-US" lang="en-US">
                <a:solidFill>
                  <a:srgbClr val="FFFFFF"/>
                </a:solidFill>
                <a:latin typeface="Constantia" pitchFamily="18" charset="0"/>
              </a:rPr>
              <a:t>Sorry, can’t write.</a:t>
            </a:r>
          </a:p>
        </p:txBody>
      </p:sp>
      <p:pic>
        <p:nvPicPr>
          <p:cNvPr id="2097155" name="Picture 7" descr="C:\Users\Suan Choo\AppData\Local\Microsoft\Windows\Temporary Internet Files\Content.IE5\KG1LWR8K\fairy[1].jpg"/>
          <p:cNvPicPr>
            <a:picLocks/>
          </p:cNvPicPr>
          <p:nvPr/>
        </p:nvPicPr>
        <p:blipFill>
          <a:blip xmlns:r="http://schemas.openxmlformats.org/officeDocument/2006/relationships" r:embed="rId2"/>
          <a:srcRect l="0" t="0" r="0" b="0"/>
          <a:stretch>
            <a:fillRect/>
          </a:stretch>
        </p:blipFill>
        <p:spPr>
          <a:xfrm rot="0">
            <a:off x="4729162" y="3581400"/>
            <a:ext cx="1824037" cy="2016125"/>
          </a:xfrm>
          <a:prstGeom prst="rect"/>
          <a:noFill/>
          <a:ln>
            <a:noFill/>
          </a:ln>
        </p:spPr>
      </p:pic>
      <p:sp>
        <p:nvSpPr>
          <p:cNvPr id="1048592" name="Oval Callout 1"/>
          <p:cNvSpPr/>
          <p:nvPr/>
        </p:nvSpPr>
        <p:spPr>
          <a:xfrm rot="0">
            <a:off x="6781800" y="4984750"/>
            <a:ext cx="2057400" cy="882650"/>
          </a:xfrm>
          <a:prstGeom prst="wedgeEllipseCallout">
            <a:avLst>
              <a:gd name="adj1" fmla="val -99079"/>
              <a:gd name="adj2" fmla="val -136060"/>
            </a:avLst>
          </a:prstGeom>
          <a:solidFill>
            <a:schemeClr val="accent1"/>
          </a:solidFill>
          <a:ln w="25400" cap="flat" cmpd="sng">
            <a:solidFill>
              <a:srgbClr val="085091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hangingPunct="1" latinLnBrk="1" lvl="0"/>
            <a:r>
              <a:rPr altLang="en-US" lang="en-US">
                <a:solidFill>
                  <a:srgbClr val="FFFFFF"/>
                </a:solidFill>
                <a:latin typeface="Constantia" pitchFamily="18" charset="0"/>
              </a:rPr>
              <a:t>Everything can be learnt!</a:t>
            </a:r>
          </a:p>
        </p:txBody>
      </p:sp>
    </p:spTree>
  </p:cSld>
  <p:clrMapOvr>
    <a:masterClrMapping/>
  </p:clrMapOvr>
  <p:timing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0" name="Title 1"/>
          <p:cNvSpPr/>
          <p:nvPr>
            <p:ph type="title" sz="full" idx="0"/>
          </p:nvPr>
        </p:nvSpPr>
        <p:spPr>
          <a:xfrm rot="0">
            <a:off x="457200" y="704850"/>
            <a:ext cx="8229600" cy="74295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eaLnBrk="1" hangingPunct="1" latinLnBrk="1" lvl="0"/>
            <a:r>
              <a:rPr altLang="en-US" lang="en-US">
                <a:solidFill>
                  <a:srgbClr val="006600"/>
                </a:solidFill>
              </a:rPr>
              <a:t>Planning - Preparing an Outline</a:t>
            </a:r>
          </a:p>
        </p:txBody>
      </p:sp>
      <p:sp>
        <p:nvSpPr>
          <p:cNvPr id="1048661" name="Content Placeholder 2"/>
          <p:cNvSpPr/>
          <p:nvPr>
            <p:ph sz="full" idx="1"/>
          </p:nvPr>
        </p:nvSpPr>
        <p:spPr>
          <a:xfrm rot="0">
            <a:off x="457200" y="1447800"/>
            <a:ext cx="8229600" cy="5257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r>
              <a:rPr altLang="en-US" sz="2400" lang="en-US">
                <a:solidFill>
                  <a:srgbClr val="00B0F0"/>
                </a:solidFill>
              </a:rPr>
              <a:t>An outline is central to writing a good and effective essay. </a:t>
            </a:r>
          </a:p>
          <a:p>
            <a:pPr eaLnBrk="1" hangingPunct="1" latinLnBrk="1" lvl="0"/>
            <a:r>
              <a:rPr altLang="en-US" sz="2400" lang="en-US"/>
              <a:t>It acts as a skeleton to your work and plays an important role in planning an essay.</a:t>
            </a:r>
          </a:p>
          <a:p>
            <a:pPr eaLnBrk="1" hangingPunct="1" latinLnBrk="1" lvl="0"/>
            <a:r>
              <a:rPr altLang="en-US" sz="2400" lang="en-US"/>
              <a:t>Effective outlining helps one to distinguish the key ideas and establishes a link between the main ideas and the supporting details. </a:t>
            </a:r>
          </a:p>
          <a:p>
            <a:pPr eaLnBrk="1" hangingPunct="1" latinLnBrk="1" lvl="0"/>
            <a:r>
              <a:rPr altLang="en-US" sz="2400" lang="en-US">
                <a:solidFill>
                  <a:srgbClr val="FF0000"/>
                </a:solidFill>
              </a:rPr>
              <a:t>An outline helps you keep focused on answering the question.</a:t>
            </a:r>
          </a:p>
          <a:p>
            <a:pPr eaLnBrk="1" hangingPunct="1" latinLnBrk="1" lvl="0"/>
            <a:r>
              <a:rPr altLang="en-US" sz="2400" lang="en-US"/>
              <a:t>You can mind map, or prepare your outline in the form of a list. Use any method you are comfortable with but make sure that you </a:t>
            </a:r>
            <a:r>
              <a:rPr altLang="en-US" sz="2400" lang="en-US">
                <a:solidFill>
                  <a:srgbClr val="FF0000"/>
                </a:solidFill>
              </a:rPr>
              <a:t>keep the question in mind</a:t>
            </a:r>
            <a:r>
              <a:rPr altLang="en-US" sz="2400" lang="en-MY"/>
              <a:t>.</a:t>
            </a:r>
          </a:p>
          <a:p>
            <a:pPr eaLnBrk="1" hangingPunct="1" latinLnBrk="1" lvl="0"/>
            <a:r>
              <a:rPr altLang="en-US" sz="2400" lang="en-MY"/>
              <a:t>A good plan ensures that you don’t stray from the question.</a:t>
            </a:r>
          </a:p>
          <a:p>
            <a:pPr eaLnBrk="1" hangingPunct="1" latinLnBrk="1" lvl="0">
              <a:buFont typeface="Wingdings" pitchFamily="2" charset="2"/>
              <a:buNone/>
            </a:pPr>
            <a:r>
              <a:rPr altLang="en-US" lang="en-US"/>
              <a:t> </a:t>
            </a: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>
                                            <p:txEl>
                                              <p:charRg st="0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61">
                                            <p:txEl>
                                              <p:charRg st="0" end="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>
                                            <p:txEl>
                                              <p:charRg st="62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61">
                                            <p:txEl>
                                              <p:charRg st="62" end="1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>
                                            <p:txEl>
                                              <p:charRg st="147" end="2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61">
                                            <p:txEl>
                                              <p:charRg st="147" end="2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>
                                            <p:txEl>
                                              <p:charRg st="281" end="3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61">
                                            <p:txEl>
                                              <p:charRg st="281" end="3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>
                                            <p:txEl>
                                              <p:charRg st="342" end="4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61">
                                            <p:txEl>
                                              <p:charRg st="342" end="4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>
                                            <p:txEl>
                                              <p:charRg st="497" end="5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661">
                                            <p:txEl>
                                              <p:charRg st="497" end="5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>
                                            <p:txEl>
                                              <p:charRg st="557" end="5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7"/>
                                        <p:tgtEl>
                                          <p:spTgt spid="1048661">
                                            <p:txEl>
                                              <p:charRg st="557" end="5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1" grpId="0" uiExpand="0" build="p" bldLvl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2" name="Rectangle 2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eaLnBrk="1" hangingPunct="1" latinLnBrk="1" lvl="0"/>
            <a:r>
              <a:rPr altLang="en-US" lang="en-US">
                <a:solidFill>
                  <a:srgbClr val="006600"/>
                </a:solidFill>
              </a:rPr>
              <a:t>What is in the outline?</a:t>
            </a:r>
          </a:p>
        </p:txBody>
      </p:sp>
      <p:sp>
        <p:nvSpPr>
          <p:cNvPr id="1048663" name="Rectangle 3"/>
          <p:cNvSpPr/>
          <p:nvPr>
            <p:ph sz="full" idx="1"/>
          </p:nvPr>
        </p:nvSpPr>
        <p:spPr>
          <a:xfrm rot="0">
            <a:off x="457200" y="1935162"/>
            <a:ext cx="8229600" cy="43894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r>
              <a:rPr altLang="en-US" lang="en-US"/>
              <a:t>An outline identifies :</a:t>
            </a:r>
          </a:p>
          <a:p>
            <a:pPr eaLnBrk="1" hangingPunct="1" latinLnBrk="1" lvl="0"/>
            <a:r>
              <a:rPr altLang="en-US" lang="en-US"/>
              <a:t>The points / arguments you will be covering in your essay. (We will be discussing this in the next chapter)</a:t>
            </a:r>
          </a:p>
          <a:p>
            <a:pPr eaLnBrk="1" hangingPunct="1" latinLnBrk="1" lvl="0"/>
            <a:r>
              <a:rPr altLang="en-US" lang="en-US"/>
              <a:t>The main point / argument of every paragraph </a:t>
            </a:r>
          </a:p>
          <a:p>
            <a:pPr eaLnBrk="1" hangingPunct="1" latinLnBrk="1" lvl="0"/>
            <a:r>
              <a:rPr altLang="en-US" lang="en-US"/>
              <a:t>Details, examples, evidence to be included to support arguments  in each paragraph.</a:t>
            </a:r>
          </a:p>
          <a:p>
            <a:pPr eaLnBrk="1" hangingPunct="1" latinLnBrk="1" lvl="0"/>
            <a:r>
              <a:rPr altLang="en-US" i="1" lang="en-US">
                <a:solidFill>
                  <a:srgbClr val="00B0F0"/>
                </a:solidFill>
              </a:rPr>
              <a:t>At this planning stage, the focus is on getting ideas</a:t>
            </a: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3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63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3">
                                            <p:txEl>
                                              <p:charRg st="24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63">
                                            <p:txEl>
                                              <p:charRg st="24" end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3">
                                            <p:txEl>
                                              <p:charRg st="132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63">
                                            <p:txEl>
                                              <p:charRg st="132" end="1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3">
                                            <p:txEl>
                                              <p:charRg st="178" end="2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63">
                                            <p:txEl>
                                              <p:charRg st="178" end="2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3">
                                            <p:txEl>
                                              <p:charRg st="262" end="3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63">
                                            <p:txEl>
                                              <p:charRg st="262" end="3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3" grpId="0" uiExpand="0" build="p" bldLvl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4" name="Title 1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b="1" lang="en-US"/>
              <a:t>Outline of a G. P. essay </a:t>
            </a:r>
          </a:p>
        </p:txBody>
      </p:sp>
      <p:sp>
        <p:nvSpPr>
          <p:cNvPr id="1048665" name="Content Placeholder 2"/>
          <p:cNvSpPr/>
          <p:nvPr>
            <p:ph sz="full" idx="1"/>
          </p:nvPr>
        </p:nvSpPr>
        <p:spPr>
          <a:xfrm rot="0">
            <a:off x="457200" y="1935162"/>
            <a:ext cx="8229600" cy="43894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indent="0" latinLnBrk="1" lvl="0" marL="0">
              <a:buNone/>
            </a:pPr>
            <a:r>
              <a:rPr altLang="en-US" b="1" sz="2800" lang="en-US"/>
              <a:t>Outline of a G. P. essay  comprises the following</a:t>
            </a:r>
          </a:p>
          <a:p>
            <a:pPr eaLnBrk="1" hangingPunct="1" indent="0" latinLnBrk="1" lvl="0" marL="0">
              <a:buFont typeface="Wingdings" pitchFamily="2" charset="2"/>
              <a:buAutoNum type="arabicPeriod" startAt="1"/>
            </a:pPr>
            <a:endParaRPr altLang="en-US" sz="2800" lang="en-US"/>
          </a:p>
          <a:p>
            <a:pPr eaLnBrk="1" hangingPunct="1" indent="0" latinLnBrk="1" lvl="0" marL="0">
              <a:buFont typeface="Wingdings" pitchFamily="2" charset="2"/>
              <a:buAutoNum type="arabicPeriod" startAt="1"/>
            </a:pPr>
            <a:r>
              <a:rPr altLang="en-US" sz="2800" lang="en-US"/>
              <a:t>An Introductory paragraph</a:t>
            </a:r>
          </a:p>
          <a:p>
            <a:pPr eaLnBrk="1" hangingPunct="1" indent="0" latinLnBrk="1" lvl="0" marL="0">
              <a:buFont typeface="Wingdings" pitchFamily="2" charset="2"/>
              <a:buAutoNum type="arabicPeriod" startAt="1"/>
            </a:pPr>
            <a:r>
              <a:rPr altLang="en-US" sz="2800" lang="en-US"/>
              <a:t>Three to four supporting paragraphs, each covering one point or argument.</a:t>
            </a:r>
          </a:p>
          <a:p>
            <a:pPr eaLnBrk="1" hangingPunct="1" indent="0" latinLnBrk="1" lvl="0" marL="0">
              <a:buFont typeface="Wingdings" pitchFamily="2" charset="2"/>
              <a:buAutoNum type="arabicPeriod" startAt="1"/>
            </a:pPr>
            <a:r>
              <a:rPr altLang="en-US" sz="2800" lang="en-US"/>
              <a:t>A concluding paragraph</a:t>
            </a:r>
          </a:p>
          <a:p>
            <a:pPr eaLnBrk="1" hangingPunct="1" indent="0" latinLnBrk="1" lvl="0" marL="0"/>
            <a:endParaRPr altLang="en-US" lang="en-US"/>
          </a:p>
          <a:p>
            <a:pPr indent="0" lvl="0" marL="0"/>
            <a:endParaRPr altLang="en-US" lang="en-MY"/>
          </a:p>
        </p:txBody>
      </p:sp>
    </p:spTree>
  </p:cSld>
  <p:clrMapOvr>
    <a:masterClrMapping/>
  </p:clrMapOvr>
  <p:timing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6" name="Title 1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b="1" lang="en-US"/>
              <a:t>Terms</a:t>
            </a:r>
          </a:p>
        </p:txBody>
      </p:sp>
      <p:sp>
        <p:nvSpPr>
          <p:cNvPr id="1048667" name="Content Placeholder 2"/>
          <p:cNvSpPr/>
          <p:nvPr>
            <p:ph sz="full" idx="1"/>
          </p:nvPr>
        </p:nvSpPr>
        <p:spPr>
          <a:xfrm rot="0">
            <a:off x="457200" y="1935162"/>
            <a:ext cx="8229600" cy="43894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lvl="0"/>
            <a:r>
              <a:rPr altLang="en-US" lang="en-US"/>
              <a:t>In every Introduction, there is a thesis statement which tells the reader how much you are going to cover in your essay. (This will be covered in Chapter 2)</a:t>
            </a:r>
          </a:p>
          <a:p>
            <a:pPr lvl="0"/>
            <a:r>
              <a:rPr altLang="en-US" lang="en-US"/>
              <a:t>Every paragraph deals with one point or argument which is summarized in the topic sentence. (This will be discussed in Chapter 3)</a:t>
            </a:r>
          </a:p>
        </p:txBody>
      </p:sp>
    </p:spTree>
  </p:cSld>
  <p:clrMapOvr>
    <a:masterClrMapping/>
  </p:clrMapOvr>
  <p:timing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8" name="Title 1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b="1" lang="en-US"/>
              <a:t>G.P. Essay Outlines</a:t>
            </a:r>
          </a:p>
        </p:txBody>
      </p:sp>
      <p:sp>
        <p:nvSpPr>
          <p:cNvPr id="1048669" name="Content Placeholder 2"/>
          <p:cNvSpPr/>
          <p:nvPr>
            <p:ph sz="full" idx="1"/>
          </p:nvPr>
        </p:nvSpPr>
        <p:spPr>
          <a:xfrm rot="0">
            <a:off x="457200" y="1828800"/>
            <a:ext cx="8229600" cy="4495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lvl="0"/>
            <a:r>
              <a:rPr altLang="en-US" sz="2800" lang="en-US"/>
              <a:t>The next slide shows a skeletal outline for a G.P. essay.</a:t>
            </a:r>
          </a:p>
          <a:p>
            <a:pPr lvl="0"/>
            <a:r>
              <a:rPr altLang="en-US" sz="2800" lang="en-US"/>
              <a:t>In order to make sure you get a clear picture, the slide after that is a sample outline for a G.P. essay, with a title, etc.</a:t>
            </a:r>
          </a:p>
          <a:p>
            <a:pPr lvl="0">
              <a:buNone/>
            </a:pPr>
            <a:endParaRPr altLang="en-US" lang="en-US"/>
          </a:p>
          <a:p>
            <a:pPr lvl="0"/>
            <a:endParaRPr altLang="en-US" lang="en-MY"/>
          </a:p>
        </p:txBody>
      </p:sp>
    </p:spTree>
  </p:cSld>
  <p:clrMapOvr>
    <a:masterClrMapping/>
  </p:clrMapOvr>
  <p:timing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0" name="Title 1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b="1" sz="4000" lang="en-US">
                <a:solidFill>
                  <a:schemeClr val="dk1"/>
                </a:solidFill>
                <a:latin typeface="Arial" pitchFamily="34" charset="0"/>
              </a:rPr>
              <a:t>Sample</a:t>
            </a:r>
            <a:br/>
            <a:r>
              <a:rPr altLang="en-US" b="1" sz="4000" lang="en-US">
                <a:solidFill>
                  <a:schemeClr val="dk1"/>
                </a:solidFill>
                <a:latin typeface="Arial" pitchFamily="34" charset="0"/>
              </a:rPr>
              <a:t>Structure of an Essay Outline</a:t>
            </a:r>
          </a:p>
        </p:txBody>
      </p:sp>
      <p:graphicFrame>
        <p:nvGraphicFramePr>
          <p:cNvPr id="4194306" name=""/>
          <p:cNvGraphicFramePr>
            <a:graphicFrameLocks/>
          </p:cNvGraphicFramePr>
          <p:nvPr/>
        </p:nvGraphicFramePr>
        <p:xfrm rot="0">
          <a:off x="381000" y="1905000"/>
          <a:ext cx="8305800" cy="4953000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4953000">
                <a:tc>
                  <a:txBody>
                    <a:bodyPr/>
                    <a:p>
                      <a:pPr algn="l" eaLnBrk="1" hangingPunct="1" latinLnBrk="1" lvl="0"/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Title: </a:t>
                      </a: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________________________________________________________________________________________</a:t>
                      </a:r>
                    </a:p>
                    <a:p>
                      <a:pPr algn="l" eaLnBrk="1" hangingPunct="1" latinLnBrk="1" lvl="0"/>
                      <a:r>
                        <a:rPr altLang="en-US" b="0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 </a:t>
                      </a:r>
                      <a:r>
                        <a:rPr altLang="en-US" b="1" sz="1200" lang="en-MY" u="sng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Introduction</a:t>
                      </a:r>
                      <a:r>
                        <a:rPr altLang="en-US" b="0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</a:t>
                      </a:r>
                    </a:p>
                    <a:p>
                      <a:pPr algn="l" eaLnBrk="1" hangingPunct="1" indent="-445770" latinLnBrk="1" lvl="1" marL="742950">
                        <a:buFont typeface="Calibri" pitchFamily="34" charset="0"/>
                        <a:buAutoNum type="romanUcPeriod" startAt="1"/>
                      </a:pP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Introductory statement</a:t>
                      </a:r>
                      <a:r>
                        <a:rPr altLang="en-US" b="0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</a:t>
                      </a:r>
                    </a:p>
                    <a:p>
                      <a:pPr algn="l" eaLnBrk="1" hangingPunct="1" indent="-445770" latinLnBrk="1" lvl="1" marL="742950">
                        <a:buFont typeface="Calibri" pitchFamily="34" charset="0"/>
                        <a:buAutoNum type="romanUcPeriod" startAt="1"/>
                      </a:pP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Thesis statement: ____________________</a:t>
                      </a:r>
                      <a:r>
                        <a:rPr altLang="en-US" b="0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</a:t>
                      </a:r>
                    </a:p>
                    <a:p>
                      <a:pPr algn="l" eaLnBrk="1" hangingPunct="1" latinLnBrk="1" lvl="0">
                        <a:buFont typeface="+mj-lt" pitchFamily="0" charset="1"/>
                        <a:buNone/>
                      </a:pPr>
                      <a:r>
                        <a:rPr altLang="en-US" b="0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 </a:t>
                      </a:r>
                    </a:p>
                    <a:p>
                      <a:pPr algn="l" eaLnBrk="1" hangingPunct="1" latinLnBrk="1" lvl="0">
                        <a:buFont typeface="+mj-lt" pitchFamily="0" charset="1"/>
                        <a:buNone/>
                      </a:pPr>
                      <a:r>
                        <a:rPr altLang="en-US" b="1" sz="1200" lang="en-MY" u="sng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Body</a:t>
                      </a:r>
                      <a:r>
                        <a:rPr altLang="en-US" b="0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</a:t>
                      </a:r>
                    </a:p>
                    <a:p>
                      <a:pPr algn="l" eaLnBrk="1" hangingPunct="1" indent="-445770" latinLnBrk="1" lvl="1" marL="742950">
                        <a:buFont typeface="Calibri" pitchFamily="34" charset="0"/>
                        <a:buAutoNum type="romanUcPeriod" startAt="1"/>
                      </a:pP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First Supporting </a:t>
                      </a: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Argument /Idea </a:t>
                      </a: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(Topic Sentence): ____________________</a:t>
                      </a:r>
                      <a:r>
                        <a:rPr altLang="en-US" b="0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</a:t>
                      </a:r>
                    </a:p>
                    <a:p>
                      <a:pPr algn="l" eaLnBrk="1" hangingPunct="1" indent="-457200" latinLnBrk="1" lvl="2" marL="1143000">
                        <a:buFont typeface="Calibri" pitchFamily="34" charset="0"/>
                        <a:buAutoNum type="romanUcPeriod" startAt="1"/>
                      </a:pP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Examples, evidence____________________</a:t>
                      </a:r>
                      <a:r>
                        <a:rPr altLang="en-US" b="0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</a:t>
                      </a:r>
                    </a:p>
                    <a:p>
                      <a:pPr algn="l" eaLnBrk="1" hangingPunct="1" indent="-457200" latinLnBrk="1" lvl="2" marL="1143000">
                        <a:buFont typeface="Calibri" pitchFamily="34" charset="0"/>
                        <a:buAutoNum type="romanUcPeriod" startAt="1"/>
                      </a:pP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Examples, evidence____________________</a:t>
                      </a:r>
                      <a:r>
                        <a:rPr altLang="en-US" b="0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</a:t>
                      </a:r>
                    </a:p>
                    <a:p>
                      <a:pPr algn="l" eaLnBrk="1" hangingPunct="1" indent="-457200" latinLnBrk="1" lvl="2" marL="1143000">
                        <a:buFont typeface="Calibri" pitchFamily="34" charset="0"/>
                        <a:buAutoNum type="romanUcPeriod" startAt="1"/>
                      </a:pP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Examples, evidence____________________</a:t>
                      </a:r>
                      <a:r>
                        <a:rPr altLang="en-US" b="0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</a:t>
                      </a:r>
                    </a:p>
                    <a:p>
                      <a:pPr algn="l" eaLnBrk="1" hangingPunct="1" indent="-445770" latinLnBrk="1" lvl="1" marL="742950">
                        <a:buFont typeface="Calibri" pitchFamily="34" charset="0"/>
                        <a:buAutoNum type="romanUcPeriod" startAt="1"/>
                      </a:pP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Second Supporting </a:t>
                      </a: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Argument /Idea </a:t>
                      </a: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(Topic Sentence): ____________________</a:t>
                      </a:r>
                      <a:r>
                        <a:rPr altLang="en-US" b="0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</a:t>
                      </a:r>
                    </a:p>
                    <a:p>
                      <a:pPr algn="l" eaLnBrk="1" hangingPunct="1" indent="-457200" latinLnBrk="1" lvl="2" marL="1143000">
                        <a:buFont typeface="Calibri" pitchFamily="34" charset="0"/>
                        <a:buAutoNum type="romanUcPeriod" startAt="1"/>
                      </a:pP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Examples, evidence____________________</a:t>
                      </a:r>
                      <a:r>
                        <a:rPr altLang="en-US" b="0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</a:t>
                      </a:r>
                    </a:p>
                    <a:p>
                      <a:pPr algn="l" eaLnBrk="1" hangingPunct="1" indent="-457200" latinLnBrk="1" lvl="2" marL="1143000">
                        <a:buFont typeface="Calibri" pitchFamily="34" charset="0"/>
                        <a:buAutoNum type="romanUcPeriod" startAt="1"/>
                      </a:pP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Examples, evidence____________________</a:t>
                      </a:r>
                      <a:r>
                        <a:rPr altLang="en-US" b="0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</a:t>
                      </a:r>
                    </a:p>
                    <a:p>
                      <a:pPr algn="l" eaLnBrk="1" hangingPunct="1" indent="-445770" latinLnBrk="1" lvl="1" marL="742950">
                        <a:buFont typeface="Calibri" pitchFamily="34" charset="0"/>
                        <a:buAutoNum type="romanUcPeriod" startAt="1"/>
                      </a:pP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Third </a:t>
                      </a: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Supporting </a:t>
                      </a: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Argument/ Idea </a:t>
                      </a: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(Topic Sentence): ____________________</a:t>
                      </a:r>
                      <a:r>
                        <a:rPr altLang="en-US" b="0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</a:t>
                      </a:r>
                    </a:p>
                    <a:p>
                      <a:pPr algn="l" eaLnBrk="1" hangingPunct="1" indent="-457200" latinLnBrk="1" lvl="2" marL="1143000">
                        <a:buFont typeface="Calibri" pitchFamily="34" charset="0"/>
                        <a:buChar char="•"/>
                      </a:pP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Examples, evidence____________________</a:t>
                      </a:r>
                      <a:r>
                        <a:rPr altLang="en-US" b="0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</a:t>
                      </a:r>
                    </a:p>
                    <a:p>
                      <a:pPr algn="l" eaLnBrk="1" hangingPunct="1" indent="-457200" latinLnBrk="1" lvl="2" marL="1143000">
                        <a:buFont typeface="Calibri" pitchFamily="34" charset="0"/>
                        <a:buAutoNum type="romanUcPeriod" startAt="1"/>
                      </a:pP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Examples, evidence____________________</a:t>
                      </a:r>
                      <a:r>
                        <a:rPr altLang="en-US" b="0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</a:t>
                      </a:r>
                    </a:p>
                    <a:p>
                      <a:pPr algn="l" eaLnBrk="1" hangingPunct="1" indent="-457200" latinLnBrk="1" lvl="2" marL="1143000">
                        <a:buFont typeface="Calibri" pitchFamily="34" charset="0"/>
                        <a:buAutoNum type="romanUcPeriod" startAt="1"/>
                      </a:pP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Examples, evidence____________________</a:t>
                      </a:r>
                    </a:p>
                    <a:p>
                      <a:pPr algn="l" eaLnBrk="1" hangingPunct="1" indent="-457200" latinLnBrk="1" lvl="2" marL="1143000">
                        <a:buFont typeface="+mj-lt" pitchFamily="0" charset="1"/>
                        <a:buNone/>
                      </a:pPr>
                      <a:endParaRPr altLang="en-US" sz="1200" lang="en-MY">
                        <a:latin typeface="Constantia" pitchFamily="18" charset="0"/>
                      </a:endParaRPr>
                    </a:p>
                    <a:p>
                      <a:pPr algn="l" eaLnBrk="1" hangingPunct="1" latinLnBrk="1" lvl="0">
                        <a:buFont typeface="+mj-lt" pitchFamily="0" charset="1"/>
                        <a:buNone/>
                      </a:pPr>
                      <a:r>
                        <a:rPr altLang="en-US" b="1" sz="1200" lang="en-MY" u="sng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Conclusion</a:t>
                      </a:r>
                      <a:r>
                        <a:rPr altLang="en-US" b="0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</a:t>
                      </a:r>
                    </a:p>
                    <a:p>
                      <a:pPr algn="l" eaLnBrk="1" hangingPunct="1" indent="-445770" latinLnBrk="1" lvl="1" marL="742950">
                        <a:buFont typeface="Calibri" pitchFamily="34" charset="0"/>
                        <a:buChar char="•"/>
                      </a:pP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Closing statement</a:t>
                      </a:r>
                      <a:r>
                        <a:rPr altLang="en-US" b="0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</a:t>
                      </a:r>
                    </a:p>
                    <a:p>
                      <a:pPr algn="l" eaLnBrk="1" hangingPunct="1" indent="-445770" latinLnBrk="1" lvl="1" marL="742950">
                        <a:buFont typeface="Calibri" pitchFamily="34" charset="0"/>
                        <a:buChar char="•"/>
                      </a:pP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Restate </a:t>
                      </a: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thesis, look into the future, </a:t>
                      </a:r>
                      <a:r>
                        <a:rPr altLang="en-US" b="1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____________________</a:t>
                      </a:r>
                      <a:r>
                        <a:rPr altLang="en-US" b="0" sz="1200" lang="en-MY">
                          <a:solidFill>
                            <a:schemeClr val="dk1"/>
                          </a:solidFill>
                          <a:latin typeface="Constantia" pitchFamily="18" charset="0"/>
                        </a:rPr>
                        <a:t> </a:t>
                      </a:r>
                    </a:p>
                  </a:txBody>
                  <a:tcPr marL="38396" marR="38396" marT="38390" marB="38390" anchor="ctr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2" name="Rectangle 2"/>
          <p:cNvSpPr/>
          <p:nvPr>
            <p:ph type="title" sz="full" idx="0"/>
          </p:nvPr>
        </p:nvSpPr>
        <p:spPr>
          <a:xfrm rot="0">
            <a:off x="457200" y="704850"/>
            <a:ext cx="8229600" cy="81915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eaLnBrk="1" hangingPunct="1" latinLnBrk="1" lvl="0"/>
            <a:r>
              <a:rPr altLang="en-US" sz="2500" lang="en-US">
                <a:solidFill>
                  <a:srgbClr val="FF0000"/>
                </a:solidFill>
              </a:rPr>
              <a:t>Example of Scratch Outline :</a:t>
            </a:r>
            <a:br/>
            <a:r>
              <a:rPr altLang="en-US" sz="2500" lang="en-US">
                <a:solidFill>
                  <a:srgbClr val="006600"/>
                </a:solidFill>
              </a:rPr>
              <a:t>Title: Does the television have real benefits?</a:t>
            </a:r>
            <a:br/>
            <a:endParaRPr altLang="en-US" sz="2500" lang="en-US">
              <a:solidFill>
                <a:srgbClr val="006600"/>
              </a:solidFill>
            </a:endParaRPr>
          </a:p>
        </p:txBody>
      </p:sp>
      <p:sp>
        <p:nvSpPr>
          <p:cNvPr id="1048673" name="Rectangle 3"/>
          <p:cNvSpPr/>
          <p:nvPr>
            <p:ph sz="full" idx="1"/>
          </p:nvPr>
        </p:nvSpPr>
        <p:spPr>
          <a:xfrm rot="0">
            <a:off x="457200" y="1143000"/>
            <a:ext cx="8229600" cy="5334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indent="-609600" latinLnBrk="1" lvl="0" marL="609600">
              <a:lnSpc>
                <a:spcPct val="80000"/>
              </a:lnSpc>
              <a:buFont typeface="Wingdings" pitchFamily="2" charset="2"/>
              <a:buAutoNum type="arabicPeriod" startAt="1"/>
            </a:pPr>
            <a:r>
              <a:rPr altLang="en-US" b="1" sz="1800" lang="en-US">
                <a:solidFill>
                  <a:schemeClr val="lt2"/>
                </a:solidFill>
              </a:rPr>
              <a:t>Thesis statement: Television  keeps us entertained and up-to-date, is educational  and widens our horizons</a:t>
            </a:r>
          </a:p>
          <a:p>
            <a:pPr eaLnBrk="1" hangingPunct="1" indent="-609600" latinLnBrk="1" lvl="0" marL="609600">
              <a:lnSpc>
                <a:spcPct val="80000"/>
              </a:lnSpc>
              <a:buFont typeface="Wingdings" pitchFamily="2" charset="2"/>
              <a:buNone/>
            </a:pPr>
            <a:r>
              <a:rPr altLang="en-US" sz="1800" lang="en-US"/>
              <a:t>1.</a:t>
            </a:r>
            <a:r>
              <a:rPr altLang="en-US" sz="1800" lang="en-US">
                <a:solidFill>
                  <a:schemeClr val="lt2"/>
                </a:solidFill>
              </a:rPr>
              <a:t> 	</a:t>
            </a:r>
            <a:r>
              <a:rPr altLang="en-US" sz="1800" lang="en-US">
                <a:solidFill>
                  <a:srgbClr val="FF0000"/>
                </a:solidFill>
              </a:rPr>
              <a:t>Entertainment</a:t>
            </a:r>
          </a:p>
          <a:p>
            <a:pPr eaLnBrk="1" hangingPunct="1" indent="-609600" latinLnBrk="1" lvl="0" marL="609600">
              <a:lnSpc>
                <a:spcPct val="80000"/>
              </a:lnSpc>
              <a:buFont typeface="Wingdings" pitchFamily="2" charset="2"/>
              <a:buNone/>
            </a:pPr>
            <a:r>
              <a:rPr altLang="en-US" sz="1800" lang="en-US"/>
              <a:t>	a.  Movies – help one relax and reduce stress. Examples of comedies, etc.</a:t>
            </a:r>
          </a:p>
          <a:p>
            <a:pPr eaLnBrk="1" hangingPunct="1" indent="-609600" latinLnBrk="1" lvl="0" marL="609600">
              <a:lnSpc>
                <a:spcPct val="80000"/>
              </a:lnSpc>
              <a:buFont typeface="Wingdings" pitchFamily="2" charset="2"/>
              <a:buNone/>
            </a:pPr>
            <a:r>
              <a:rPr altLang="en-US" sz="1800" lang="en-US"/>
              <a:t>	b.  Sports, etc. keeps  fans occupied; they  stay away  from unhealthy activities. World Cup, golf  tournaments, etc.</a:t>
            </a:r>
          </a:p>
          <a:p>
            <a:pPr eaLnBrk="1" hangingPunct="1" indent="-609600" latinLnBrk="1" lvl="0" marL="609600">
              <a:lnSpc>
                <a:spcPct val="80000"/>
              </a:lnSpc>
              <a:buNone/>
            </a:pPr>
            <a:r>
              <a:rPr altLang="en-US" sz="1800" lang="en-US">
                <a:solidFill>
                  <a:srgbClr val="0070C0"/>
                </a:solidFill>
              </a:rPr>
              <a:t>2</a:t>
            </a:r>
            <a:r>
              <a:rPr altLang="en-US" sz="1800" lang="en-US">
                <a:solidFill>
                  <a:srgbClr val="FF0000"/>
                </a:solidFill>
              </a:rPr>
              <a:t>.        Keeps us up-to-date</a:t>
            </a:r>
          </a:p>
          <a:p>
            <a:pPr eaLnBrk="1" hangingPunct="1" indent="-609600" latinLnBrk="1" lvl="0" marL="609600">
              <a:lnSpc>
                <a:spcPct val="80000"/>
              </a:lnSpc>
              <a:buNone/>
            </a:pPr>
            <a:r>
              <a:rPr altLang="en-US" sz="1800" lang="en-US"/>
              <a:t>	a. News channels like CNN and BBC- keep us updated about current political situations and natural disasters, etc.</a:t>
            </a:r>
          </a:p>
          <a:p>
            <a:pPr eaLnBrk="1" hangingPunct="1" indent="-609600" latinLnBrk="1" lvl="0" marL="609600">
              <a:lnSpc>
                <a:spcPct val="80000"/>
              </a:lnSpc>
              <a:buNone/>
            </a:pPr>
            <a:r>
              <a:rPr altLang="en-US" sz="1800" lang="en-US"/>
              <a:t>	</a:t>
            </a:r>
            <a:r>
              <a:rPr altLang="en-US" sz="1800" lang="en-US"/>
              <a:t>b. Business channels like CNBC tell us of current market movements, and everything related to business e.g. mergers, bankruptcies, </a:t>
            </a:r>
          </a:p>
          <a:p>
            <a:pPr eaLnBrk="1" hangingPunct="1" indent="-609600" latinLnBrk="1" lvl="0" marL="609600">
              <a:lnSpc>
                <a:spcPct val="80000"/>
              </a:lnSpc>
              <a:buFont typeface="Wingdings" pitchFamily="2" charset="2"/>
              <a:buNone/>
            </a:pPr>
            <a:r>
              <a:rPr altLang="en-US" sz="1800" lang="en-US"/>
              <a:t>3.        </a:t>
            </a:r>
            <a:r>
              <a:rPr altLang="en-US" sz="1800" lang="en-US">
                <a:solidFill>
                  <a:srgbClr val="FF0000"/>
                </a:solidFill>
              </a:rPr>
              <a:t>Educational</a:t>
            </a:r>
          </a:p>
          <a:p>
            <a:pPr eaLnBrk="1" hangingPunct="1" indent="-609600" latinLnBrk="1" lvl="0" marL="609600">
              <a:lnSpc>
                <a:spcPct val="80000"/>
              </a:lnSpc>
              <a:buFont typeface="Wingdings" pitchFamily="2" charset="2"/>
              <a:buNone/>
            </a:pPr>
            <a:r>
              <a:rPr altLang="en-US" sz="1800" lang="en-US"/>
              <a:t>	a. Children’s shows and educational programs</a:t>
            </a:r>
          </a:p>
          <a:p>
            <a:pPr eaLnBrk="1" hangingPunct="1" indent="-609600" latinLnBrk="1" lvl="0" marL="609600">
              <a:lnSpc>
                <a:spcPct val="80000"/>
              </a:lnSpc>
              <a:buFont typeface="Wingdings" pitchFamily="2" charset="2"/>
              <a:buNone/>
            </a:pPr>
            <a:r>
              <a:rPr altLang="en-US" sz="1800" lang="en-US"/>
              <a:t>	b. Health programs</a:t>
            </a:r>
          </a:p>
          <a:p>
            <a:pPr eaLnBrk="1" hangingPunct="1" indent="-609600" latinLnBrk="1" lvl="0" marL="609600">
              <a:lnSpc>
                <a:spcPct val="80000"/>
              </a:lnSpc>
              <a:buNone/>
            </a:pPr>
            <a:r>
              <a:rPr altLang="en-US" sz="1800" lang="en-US">
                <a:solidFill>
                  <a:srgbClr val="0070C0"/>
                </a:solidFill>
              </a:rPr>
              <a:t>4.       </a:t>
            </a:r>
            <a:r>
              <a:rPr altLang="en-US" sz="1800" lang="en-US">
                <a:solidFill>
                  <a:srgbClr val="FF0000"/>
                </a:solidFill>
              </a:rPr>
              <a:t>Widens our horizons</a:t>
            </a:r>
          </a:p>
          <a:p>
            <a:pPr eaLnBrk="1" hangingPunct="1" indent="-609600" latinLnBrk="1" lvl="0" marL="609600">
              <a:lnSpc>
                <a:spcPct val="80000"/>
              </a:lnSpc>
              <a:buNone/>
            </a:pPr>
            <a:r>
              <a:rPr altLang="en-US" sz="1800" lang="en-US"/>
              <a:t>          a. Allows us to see what we otherwise would never see – animals, etc.</a:t>
            </a:r>
          </a:p>
          <a:p>
            <a:pPr eaLnBrk="1" hangingPunct="1" indent="-609600" latinLnBrk="1" lvl="0" marL="609600">
              <a:lnSpc>
                <a:spcPct val="80000"/>
              </a:lnSpc>
              <a:buNone/>
            </a:pPr>
            <a:r>
              <a:rPr altLang="en-US" sz="1800" lang="en-US"/>
              <a:t>	b. Introduces us to other cultures – Discovery, Travel and Adventure, food.</a:t>
            </a:r>
          </a:p>
          <a:p>
            <a:pPr eaLnBrk="1" hangingPunct="1" indent="-609600" latinLnBrk="1" lvl="0" marL="609600">
              <a:lnSpc>
                <a:spcPct val="80000"/>
              </a:lnSpc>
              <a:buNone/>
            </a:pPr>
            <a:r>
              <a:rPr altLang="en-US" sz="1800" lang="en-US"/>
              <a:t>Conclusion: </a:t>
            </a:r>
          </a:p>
          <a:p>
            <a:pPr eaLnBrk="1" hangingPunct="1" indent="-609600" latinLnBrk="1" lvl="0" marL="609600">
              <a:lnSpc>
                <a:spcPct val="80000"/>
              </a:lnSpc>
              <a:buNone/>
            </a:pPr>
            <a:r>
              <a:rPr altLang="en-US" sz="1800" lang="en-US"/>
              <a:t>	</a:t>
            </a:r>
            <a:r>
              <a:rPr altLang="en-US" sz="1800" lang="en-US"/>
              <a:t>Although television may bring negative side effects, it obviously brings real benefits which far outweigh the disadvantages………</a:t>
            </a:r>
          </a:p>
          <a:p>
            <a:pPr eaLnBrk="1" hangingPunct="1" indent="-609600" latinLnBrk="1" lvl="0" marL="609600">
              <a:lnSpc>
                <a:spcPct val="80000"/>
              </a:lnSpc>
              <a:buFont typeface="Wingdings" pitchFamily="2" charset="2"/>
              <a:buNone/>
            </a:pPr>
            <a:endParaRPr altLang="en-US" sz="1800" lang="en-US"/>
          </a:p>
        </p:txBody>
      </p:sp>
    </p:spTree>
  </p:cSld>
  <p:clrMapOvr>
    <a:masterClrMapping/>
  </p:clrMapOvr>
  <p:timing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4" name="Title 1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b="1" lang="en-US"/>
              <a:t>Activity for Chapter 1</a:t>
            </a:r>
          </a:p>
        </p:txBody>
      </p:sp>
      <p:sp>
        <p:nvSpPr>
          <p:cNvPr id="1048675" name="Content Placeholder 2"/>
          <p:cNvSpPr/>
          <p:nvPr>
            <p:ph sz="full" idx="1"/>
          </p:nvPr>
        </p:nvSpPr>
        <p:spPr>
          <a:xfrm rot="0">
            <a:off x="457200" y="1935162"/>
            <a:ext cx="8229600" cy="43894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lvl="0"/>
            <a:r>
              <a:rPr altLang="en-US" lang="en-US"/>
              <a:t>Please go to Activity 1 and identify key words in the essay topics given.</a:t>
            </a:r>
          </a:p>
          <a:p>
            <a:pPr lvl="0">
              <a:buNone/>
            </a:pPr>
            <a:endParaRPr altLang="en-US" lang="en-US"/>
          </a:p>
          <a:p>
            <a:pPr lvl="0"/>
            <a:endParaRPr altLang="en-US" lang="en-MY"/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6" name="Title 1"/>
          <p:cNvSpPr/>
          <p:nvPr>
            <p:ph type="title" sz="full" idx="0"/>
          </p:nvPr>
        </p:nvSpPr>
        <p:spPr>
          <a:xfrm rot="0">
            <a:off x="457200" y="704850"/>
            <a:ext cx="8229600" cy="74295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b="1" lang="en-US"/>
              <a:t>Overview of Chapter 1</a:t>
            </a:r>
          </a:p>
        </p:txBody>
      </p:sp>
      <p:sp>
        <p:nvSpPr>
          <p:cNvPr id="1048597" name="Content Placeholder 2"/>
          <p:cNvSpPr/>
          <p:nvPr>
            <p:ph sz="full" idx="1"/>
          </p:nvPr>
        </p:nvSpPr>
        <p:spPr>
          <a:xfrm rot="0">
            <a:off x="457200" y="1447800"/>
            <a:ext cx="8229600" cy="5410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lvl="0"/>
            <a:r>
              <a:rPr altLang="en-US" lang="en-US"/>
              <a:t>This chapter is an Introduction to the writing of G.P. essays. It covers the following areas:</a:t>
            </a:r>
          </a:p>
          <a:p>
            <a:pPr lvl="0"/>
            <a:r>
              <a:rPr altLang="en-US" lang="en-US"/>
              <a:t>Types of G.P. essays</a:t>
            </a:r>
          </a:p>
          <a:p>
            <a:pPr lvl="0"/>
            <a:r>
              <a:rPr altLang="en-US" lang="en-US"/>
              <a:t>Selecting a topic</a:t>
            </a:r>
          </a:p>
          <a:p>
            <a:pPr lvl="0"/>
            <a:r>
              <a:rPr altLang="en-US" lang="en-US"/>
              <a:t>Instructional key words </a:t>
            </a:r>
          </a:p>
          <a:p>
            <a:pPr lvl="0"/>
            <a:r>
              <a:rPr altLang="en-US" lang="en-US"/>
              <a:t>Key words related to the subject matter.</a:t>
            </a:r>
          </a:p>
          <a:p>
            <a:pPr lvl="0"/>
            <a:r>
              <a:rPr altLang="en-US" lang="en-US"/>
              <a:t>Preparing a scratch outline</a:t>
            </a:r>
          </a:p>
          <a:p>
            <a:pPr lvl="0"/>
            <a:r>
              <a:rPr altLang="en-US" i="1" lang="en-US">
                <a:solidFill>
                  <a:srgbClr val="00B0F0"/>
                </a:solidFill>
              </a:rPr>
              <a:t>In later Chapters on Essay Writing, we will cover Thesis Statements and  Introductions, Topic Sentences and Paragraphing in the Body of the essay, and the Conclusion</a:t>
            </a:r>
            <a:r>
              <a:rPr altLang="en-US" lang="en-US">
                <a:solidFill>
                  <a:srgbClr val="00B0F0"/>
                </a:solidFill>
              </a:rPr>
              <a:t>.</a:t>
            </a:r>
          </a:p>
          <a:p>
            <a:pPr lvl="0"/>
            <a:endParaRPr altLang="en-US" lang="en-MY"/>
          </a:p>
          <a:p>
            <a:pPr lvl="0"/>
            <a:endParaRPr altLang="en-US" lang="en-MY"/>
          </a:p>
          <a:p>
            <a:pPr lvl="0"/>
            <a:endParaRPr altLang="en-US" lang="en-MY"/>
          </a:p>
          <a:p>
            <a:pPr lvl="0"/>
            <a:endParaRPr altLang="en-US" lang="en-MY"/>
          </a:p>
          <a:p>
            <a:pPr lvl="0"/>
            <a:endParaRPr altLang="en-US" lang="en-MY"/>
          </a:p>
          <a:p>
            <a:pPr lvl="0"/>
            <a:endParaRPr altLang="en-US" lang="en-MY"/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charRg st="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48597">
                                            <p:txEl>
                                              <p:charRg st="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48597">
                                            <p:txEl>
                                              <p:charRg st="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charRg st="94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048597">
                                            <p:txEl>
                                              <p:charRg st="94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1048597">
                                            <p:txEl>
                                              <p:charRg st="94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charRg st="115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048597">
                                            <p:txEl>
                                              <p:charRg st="115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048597">
                                            <p:txEl>
                                              <p:charRg st="115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charRg st="133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048597">
                                            <p:txEl>
                                              <p:charRg st="133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048597">
                                            <p:txEl>
                                              <p:charRg st="133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charRg st="158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048597">
                                            <p:txEl>
                                              <p:charRg st="158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048597">
                                            <p:txEl>
                                              <p:charRg st="158" end="19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charRg st="199" end="2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048597">
                                            <p:txEl>
                                              <p:charRg st="199" end="2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048597">
                                            <p:txEl>
                                              <p:charRg st="199" end="2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>
                      <p:stCondLst>
                        <p:cond delay="indefinite"/>
                      </p:stCondLst>
                      <p:childTnLst>
                        <p:par>
                          <p:cTn fill="hold" id="4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charRg st="227" end="3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048597">
                                            <p:txEl>
                                              <p:charRg st="227" end="3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048597">
                                            <p:txEl>
                                              <p:charRg st="227" end="3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7" grpId="0" uiExpand="0" build="p" bldLvl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5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pic>
        <p:nvPicPr>
          <p:cNvPr id="2097158" name="Rectangle 2"/>
          <p:cNvPicPr>
            <a:picLocks/>
          </p:cNvPicPr>
          <p:nvPr>
            <p:ph type="ctrTitle" sz="full" idx="7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536575" y="1371600"/>
            <a:ext cx="7851775" cy="1828800"/>
          </a:xfrm>
          <a:prstGeom prst="rect"/>
          <a:noFill/>
          <a:ln>
            <a:noFill/>
          </a:ln>
        </p:spPr>
      </p:pic>
      <p:sp>
        <p:nvSpPr>
          <p:cNvPr id="1048609" name="Rectangle 3"/>
          <p:cNvSpPr/>
          <p:nvPr>
            <p:ph type="subTitle" sz="full" idx="4294967295"/>
          </p:nvPr>
        </p:nvSpPr>
        <p:spPr>
          <a:xfrm rot="0">
            <a:off x="1371600" y="3276600"/>
            <a:ext cx="6400800" cy="2362200"/>
          </a:xfrm>
          <a:prstGeom prst="rect"/>
          <a:noFill/>
          <a:ln>
            <a:noFill/>
          </a:ln>
        </p:spPr>
        <p:txBody>
          <a:bodyPr anchor="t" bIns="45720" lIns="0" rIns="18288" tIns="45720" vert="horz"/>
          <a:lstStyle>
            <a:lvl1pPr algn="ctr" marL="0">
              <a:buNone/>
              <a:defRPr sz="2600">
                <a:solidFill>
                  <a:schemeClr val="dk1"/>
                </a:solidFill>
              </a:defRPr>
            </a:lvl1pPr>
            <a:lvl2pPr algn="ctr" marL="393700">
              <a:buNone/>
            </a:lvl2pPr>
            <a:lvl3pPr algn="ctr" marL="668337">
              <a:buNone/>
            </a:lvl3pPr>
            <a:lvl4pPr algn="ctr" marL="977900">
              <a:buNone/>
            </a:lvl4pPr>
            <a:lvl5pPr algn="ctr" marL="1252537">
              <a:buNone/>
            </a:lvl5pPr>
          </a:lstStyle>
          <a:p>
            <a:pPr eaLnBrk="1" hangingPunct="1" latinLnBrk="1" lvl="0">
              <a:buNone/>
            </a:pPr>
            <a:r>
              <a:rPr altLang="en-US" sz="3600" lang="en-US"/>
              <a:t>Important factors to consider before you write.</a:t>
            </a:r>
          </a:p>
        </p:txBody>
      </p:sp>
    </p:spTree>
  </p:cSld>
  <p:clrMapOvr>
    <a:masterClrMapping/>
  </p:clrMapOvr>
  <p:transition spd="fast" advClick="1">
    <p:comb dir="horz"/>
  </p:transition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3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ecel="100000" dur="800" id="7"/>
                                        <p:tgtEl>
                                          <p:spTgt spid="2097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ecel="100000" dur="800" fill="hold" id="8"/>
                                        <p:tgtEl>
                                          <p:spTgt spid="2097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"/>
                                          </p:val>
                                        </p:tav>
                                        <p:tav tm="100000">
                                          <p:val>
                                            <p:fltVal val="0.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800" fill="hold" id="9"/>
                                        <p:tgtEl>
                                          <p:spTgt spid="2097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800" fill="hold" id="10"/>
                                        <p:tgtEl>
                                          <p:spTgt spid="2097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200" fill="hold" id="11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97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200" fill="hold" id="12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97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9">
                                            <p:txEl>
                                              <p:charRg st="0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 id="17"/>
                                        <p:tgtEl>
                                          <p:spTgt spid="1048609">
                                            <p:txEl>
                                              <p:charRg st="0" end="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1048609">
                                            <p:txEl>
                                              <p:charRg st="0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048609">
                                            <p:txEl>
                                              <p:charRg st="0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9" grpId="0" uiExpand="0" build="p" bldLvl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0" name="Title 1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lvl="0"/>
            <a:r>
              <a:rPr altLang="en-US" lang="en-US"/>
              <a:t>Selecting a Topic</a:t>
            </a:r>
          </a:p>
        </p:txBody>
      </p:sp>
      <p:sp>
        <p:nvSpPr>
          <p:cNvPr id="1048611" name="Content Placeholder 2"/>
          <p:cNvSpPr/>
          <p:nvPr>
            <p:ph sz="full" idx="1"/>
          </p:nvPr>
        </p:nvSpPr>
        <p:spPr>
          <a:xfrm rot="0">
            <a:off x="457200" y="1935162"/>
            <a:ext cx="8229600" cy="43894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lvl="0"/>
            <a:r>
              <a:rPr altLang="en-US" sz="3200" lang="en-US">
                <a:solidFill>
                  <a:srgbClr val="C00000"/>
                </a:solidFill>
              </a:rPr>
              <a:t>Spend some time selecting your topic!</a:t>
            </a:r>
          </a:p>
          <a:p>
            <a:pPr lvl="0">
              <a:buNone/>
            </a:pPr>
            <a:r>
              <a:rPr altLang="en-US" sz="2800" lang="en-US"/>
              <a:t>Never rush into writing without first thinking about the topic you have chosen. You don’t want to be stuck half way and then have to select a new topic and start all over again!</a:t>
            </a:r>
          </a:p>
        </p:txBody>
      </p:sp>
      <p:pic>
        <p:nvPicPr>
          <p:cNvPr id="2097159" name="Picture 2" descr="C:\Users\Suan Choo\AppData\Local\Microsoft\Windows\Temporary Internet Files\Content.IE5\Z9HE8LON\frustration[1].jp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5943600" y="3886200"/>
            <a:ext cx="2533650" cy="2770187"/>
          </a:xfrm>
          <a:prstGeom prst="rect"/>
          <a:noFill/>
          <a:ln>
            <a:noFill/>
          </a:ln>
        </p:spPr>
      </p:pic>
      <p:sp>
        <p:nvSpPr>
          <p:cNvPr id="1048612" name="Rounded Rectangular Callout 3"/>
          <p:cNvSpPr/>
          <p:nvPr/>
        </p:nvSpPr>
        <p:spPr>
          <a:xfrm rot="0">
            <a:off x="1524000" y="4492625"/>
            <a:ext cx="3048000" cy="917575"/>
          </a:xfrm>
          <a:prstGeom prst="wedgeRoundRectCallout">
            <a:avLst>
              <a:gd name="adj1" fmla="val 98745"/>
              <a:gd name="adj2" fmla="val 37231"/>
              <a:gd name="adj3" fmla="val 16667"/>
            </a:avLst>
          </a:prstGeom>
          <a:solidFill>
            <a:schemeClr val="accent1"/>
          </a:solidFill>
          <a:ln w="25400" cap="flat" cmpd="sng">
            <a:solidFill>
              <a:srgbClr val="085091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hangingPunct="1" latinLnBrk="1" lvl="0"/>
            <a:r>
              <a:rPr altLang="en-US" lang="en-US">
                <a:solidFill>
                  <a:srgbClr val="FFFFFF"/>
                </a:solidFill>
                <a:latin typeface="Constantia" pitchFamily="18" charset="0"/>
              </a:rPr>
              <a:t>I’m stuck!</a:t>
            </a:r>
          </a:p>
          <a:p>
            <a:pPr algn="ctr" eaLnBrk="1" hangingPunct="1" latinLnBrk="1" lvl="0"/>
            <a:r>
              <a:rPr altLang="en-US" lang="en-US">
                <a:solidFill>
                  <a:srgbClr val="FFFFFF"/>
                </a:solidFill>
                <a:latin typeface="Constantia" pitchFamily="18" charset="0"/>
              </a:rPr>
              <a:t>Why did I pick this topic?</a:t>
            </a:r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1" showMasterSp="1">
  <p:cSld>
    <p:spTree>
      <p:nvGrpSpPr>
        <p:cNvPr id="5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3" name="Rectangle 2"/>
          <p:cNvSpPr/>
          <p:nvPr>
            <p:ph type="title" sz="full" idx="0"/>
          </p:nvPr>
        </p:nvSpPr>
        <p:spPr>
          <a:xfrm rot="0">
            <a:off x="457200" y="704850"/>
            <a:ext cx="8229600" cy="114300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eaLnBrk="1" hangingPunct="1" latinLnBrk="1" lvl="0"/>
            <a:br/>
            <a:r>
              <a:rPr altLang="en-US" b="1" sz="4500" lang="en-US"/>
              <a:t>How do I decide on a topic?</a:t>
            </a:r>
          </a:p>
        </p:txBody>
      </p:sp>
      <p:sp>
        <p:nvSpPr>
          <p:cNvPr id="1048614" name="Rectangle 3"/>
          <p:cNvSpPr/>
          <p:nvPr>
            <p:ph sz="full" idx="1"/>
          </p:nvPr>
        </p:nvSpPr>
        <p:spPr>
          <a:xfrm rot="0">
            <a:off x="457200" y="1935162"/>
            <a:ext cx="8229600" cy="43894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>
              <a:lnSpc>
                <a:spcPct val="90000"/>
              </a:lnSpc>
            </a:pPr>
            <a:r>
              <a:rPr altLang="en-US" sz="2800" lang="en-US"/>
              <a:t>Write on a </a:t>
            </a:r>
            <a:r>
              <a:rPr altLang="en-US" sz="2800" lang="en-US">
                <a:solidFill>
                  <a:srgbClr val="0070C0"/>
                </a:solidFill>
              </a:rPr>
              <a:t>subject which interests you</a:t>
            </a:r>
            <a:r>
              <a:rPr altLang="en-US" sz="2800" lang="en-US"/>
              <a:t>.</a:t>
            </a:r>
          </a:p>
          <a:p>
            <a:pPr eaLnBrk="1" hangingPunct="1" latinLnBrk="1" lvl="0">
              <a:lnSpc>
                <a:spcPct val="90000"/>
              </a:lnSpc>
            </a:pPr>
            <a:r>
              <a:rPr altLang="en-US" sz="2800" lang="en-US"/>
              <a:t>Write on a </a:t>
            </a:r>
            <a:r>
              <a:rPr altLang="en-US" sz="2800" lang="en-US">
                <a:solidFill>
                  <a:srgbClr val="0070C0"/>
                </a:solidFill>
              </a:rPr>
              <a:t>subject you know something about.</a:t>
            </a:r>
          </a:p>
          <a:p>
            <a:pPr eaLnBrk="1" hangingPunct="1" latinLnBrk="1" lvl="0">
              <a:lnSpc>
                <a:spcPct val="90000"/>
              </a:lnSpc>
            </a:pPr>
            <a:r>
              <a:rPr altLang="en-US" sz="2800" lang="en-US"/>
              <a:t>Make sure </a:t>
            </a:r>
            <a:r>
              <a:rPr altLang="en-US" sz="2800" lang="en-US"/>
              <a:t>you </a:t>
            </a:r>
            <a:r>
              <a:rPr altLang="en-US" sz="2800" lang="en-US"/>
              <a:t>have </a:t>
            </a:r>
            <a:r>
              <a:rPr altLang="en-US" sz="2800" lang="en-US">
                <a:solidFill>
                  <a:srgbClr val="0070C0"/>
                </a:solidFill>
              </a:rPr>
              <a:t>enough </a:t>
            </a:r>
            <a:r>
              <a:rPr altLang="en-US" sz="2800" lang="en-US">
                <a:solidFill>
                  <a:srgbClr val="0070C0"/>
                </a:solidFill>
              </a:rPr>
              <a:t>material </a:t>
            </a:r>
            <a:r>
              <a:rPr altLang="en-US" sz="2800" lang="en-US"/>
              <a:t>– arguments as well as  examples and evidence - to </a:t>
            </a:r>
            <a:r>
              <a:rPr altLang="en-US" sz="2800" lang="en-US"/>
              <a:t>write the essay.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sz="2800" lang="en-US">
                <a:solidFill>
                  <a:srgbClr val="0070C0"/>
                </a:solidFill>
              </a:rPr>
              <a:t>Avoid </a:t>
            </a:r>
            <a:r>
              <a:rPr altLang="en-US" sz="2800" lang="en-US">
                <a:solidFill>
                  <a:srgbClr val="0070C0"/>
                </a:solidFill>
              </a:rPr>
              <a:t>topics you’re not familiar with or have limited knowledge of</a:t>
            </a:r>
            <a:r>
              <a:rPr altLang="en-US" sz="2800" lang="en-US"/>
              <a:t>.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sz="2800" i="1" lang="en-US">
                <a:solidFill>
                  <a:srgbClr val="0070C0"/>
                </a:solidFill>
              </a:rPr>
              <a:t>Avoid the topic when you are uncertain what it </a:t>
            </a:r>
            <a:r>
              <a:rPr altLang="en-US" sz="2800" i="1" lang="en-US">
                <a:solidFill>
                  <a:srgbClr val="0070C0"/>
                </a:solidFill>
              </a:rPr>
              <a:t>means or if you are unsure what exactly is required of you.</a:t>
            </a:r>
          </a:p>
          <a:p>
            <a:pPr eaLnBrk="1" hangingPunct="1" latinLnBrk="1" lvl="0">
              <a:lnSpc>
                <a:spcPct val="90000"/>
              </a:lnSpc>
            </a:pPr>
            <a:endParaRPr altLang="en-US" sz="2800" lang="en-US">
              <a:solidFill>
                <a:srgbClr val="0070C0"/>
              </a:solidFill>
            </a:endParaRPr>
          </a:p>
          <a:p>
            <a:pPr eaLnBrk="1" hangingPunct="1" latinLnBrk="1" lvl="0">
              <a:lnSpc>
                <a:spcPct val="90000"/>
              </a:lnSpc>
            </a:pPr>
            <a:endParaRPr altLang="en-US" lang="en-US"/>
          </a:p>
        </p:txBody>
      </p:sp>
    </p:spTree>
  </p:cSld>
  <p:clrMapOvr>
    <a:masterClrMapping/>
  </p:clrMapOvr>
  <p:transition spd="fast" advClick="1">
    <p:split dir="in" orient="vert"/>
  </p:transition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grpId="0" id="5" nodeType="with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1000" id="9"/>
                                        <p:tgtEl>
                                          <p:spTgt spid="104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4"/>
                                        <p:tgtEl>
                                          <p:spTgt spid="1048614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charRg st="40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9"/>
                                        <p:tgtEl>
                                          <p:spTgt spid="1048614">
                                            <p:txEl>
                                              <p:charRg st="40" end="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charRg st="85" end="1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4"/>
                                        <p:tgtEl>
                                          <p:spTgt spid="1048614">
                                            <p:txEl>
                                              <p:charRg st="85" end="18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charRg st="188" end="2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9"/>
                                        <p:tgtEl>
                                          <p:spTgt spid="1048614">
                                            <p:txEl>
                                              <p:charRg st="188" end="2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charRg st="256" end="3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4"/>
                                        <p:tgtEl>
                                          <p:spTgt spid="1048614">
                                            <p:txEl>
                                              <p:charRg st="256" end="3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3" grpId="0" uiExpand="0" build="whole"/>
      <p:bldP spid="1048614" grpId="0" uiExpand="0" build="p" bldLvl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5" name="Title 1"/>
          <p:cNvSpPr/>
          <p:nvPr>
            <p:ph type="title" sz="full" idx="4294967295"/>
          </p:nvPr>
        </p:nvSpPr>
        <p:spPr>
          <a:xfrm rot="0">
            <a:off x="381000" y="228600"/>
            <a:ext cx="7848600" cy="1143000"/>
          </a:xfrm>
          <a:prstGeom prst="rect"/>
          <a:noFill/>
          <a:ln>
            <a:noFill/>
          </a:ln>
        </p:spPr>
        <p:txBody>
          <a:bodyPr anchor="b" anchorCtr="1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eaLnBrk="1" hangingPunct="1" latinLnBrk="1" lvl="0"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br/>
            <a:r>
              <a:rPr altLang="en-US" b="1" sz="4000" lang="en-MY">
                <a:effectLst>
                  <a:outerShdw algn="tl" blurRad="38100" dir="2700000" dist="38100">
                    <a:srgbClr val="C0C0C0"/>
                  </a:outerShdw>
                </a:effectLst>
              </a:rPr>
              <a:t>What topics will a G.P. paper cover?</a:t>
            </a:r>
          </a:p>
        </p:txBody>
      </p:sp>
      <p:sp>
        <p:nvSpPr>
          <p:cNvPr id="1048616" name="Content Placeholder 2"/>
          <p:cNvSpPr/>
          <p:nvPr>
            <p:ph sz="full" idx="4294967295"/>
          </p:nvPr>
        </p:nvSpPr>
        <p:spPr>
          <a:xfrm rot="0">
            <a:off x="533400" y="1338262"/>
            <a:ext cx="7772400" cy="51816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r>
              <a:rPr altLang="en-US" sz="28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 </a:t>
            </a:r>
            <a:r>
              <a:rPr altLang="en-US" b="1" sz="2400" lang="en-US">
                <a:solidFill>
                  <a:srgbClr val="00B0F0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A G.P. essay can be about anything!</a:t>
            </a:r>
          </a:p>
          <a:p>
            <a:pPr eaLnBrk="1" hangingPunct="1" latinLnBrk="1" lvl="0"/>
            <a:r>
              <a:rPr altLang="en-US" sz="24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General Paper questions can cover any topic related to any issue and there are thousands of possible topics. </a:t>
            </a:r>
          </a:p>
          <a:p>
            <a:pPr eaLnBrk="1" hangingPunct="1" latinLnBrk="1" lvl="0"/>
            <a:r>
              <a:rPr altLang="en-US" b="1" sz="2400" lang="en-US">
                <a:solidFill>
                  <a:srgbClr val="00B0F0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The broad topics given in the syllabus can cover anything.</a:t>
            </a:r>
          </a:p>
          <a:p>
            <a:pPr eaLnBrk="1" hangingPunct="1" latinLnBrk="1" lvl="0">
              <a:buNone/>
            </a:pPr>
            <a:r>
              <a:rPr altLang="en-US" sz="2400" lang="en-US"/>
              <a:t>For example,  a topic like Science can range from environmental  to health issues, to social media and to technology. </a:t>
            </a:r>
          </a:p>
        </p:txBody>
      </p:sp>
      <p:sp>
        <p:nvSpPr>
          <p:cNvPr id="1048617" name="Flowchart: Preparation 3"/>
          <p:cNvSpPr/>
          <p:nvPr/>
        </p:nvSpPr>
        <p:spPr>
          <a:xfrm rot="0">
            <a:off x="2111375" y="4267200"/>
            <a:ext cx="3332162" cy="938212"/>
          </a:xfrm>
          <a:custGeom>
            <a:avLst/>
            <a:gdLst>
              <a:gd name="l" fmla="*/ 0 w 16197"/>
              <a:gd name="t" fmla="*/ 0 h 10000"/>
              <a:gd name="r" fmla="*/ 16197 w 16197"/>
              <a:gd name="b" fmla="*/ 10000 h 10000"/>
            </a:gdLst>
            <a:ahLst/>
            <a:rect l="l" t="t" r="r" b="b"/>
            <a:pathLst>
              <a:path w="16197" h="10000">
                <a:moveTo>
                  <a:pt x="0" y="5841"/>
                </a:moveTo>
                <a:lnTo>
                  <a:pt x="5443" y="0"/>
                </a:lnTo>
                <a:lnTo>
                  <a:pt x="11443" y="0"/>
                </a:lnTo>
                <a:lnTo>
                  <a:pt x="16197" y="5631"/>
                </a:lnTo>
                <a:lnTo>
                  <a:pt x="11443" y="10000"/>
                </a:lnTo>
                <a:lnTo>
                  <a:pt x="5443" y="10000"/>
                </a:lnTo>
                <a:lnTo>
                  <a:pt x="0" y="5841"/>
                </a:lnTo>
              </a:path>
            </a:pathLst>
          </a:custGeom>
          <a:solidFill>
            <a:schemeClr val="accent1"/>
          </a:solidFill>
          <a:ln w="25400" cap="flat" cmpd="sng">
            <a:solidFill>
              <a:srgbClr val="085091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34" charset="0"/>
                <a:sym typeface="Arial" pitchFamily="34" charset="0"/>
              </a:defRPr>
            </a:lvl5pPr>
          </a:lstStyle>
          <a:p>
            <a:pPr algn="ctr" eaLnBrk="1" hangingPunct="1" latinLnBrk="1" lvl="0"/>
            <a:r>
              <a:rPr altLang="en-US" lang="en-US">
                <a:solidFill>
                  <a:srgbClr val="FFFFFF"/>
                </a:solidFill>
                <a:latin typeface="Constantia" pitchFamily="18" charset="0"/>
              </a:rPr>
              <a:t>Science covers all this &amp; more!</a:t>
            </a:r>
          </a:p>
        </p:txBody>
      </p:sp>
      <p:pic>
        <p:nvPicPr>
          <p:cNvPr id="2097160" name="Picture 4" descr="H:\weebly\phone.png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88900" y="4725987"/>
            <a:ext cx="1912937" cy="1912937"/>
          </a:xfrm>
          <a:prstGeom prst="rect"/>
          <a:noFill/>
          <a:ln>
            <a:noFill/>
          </a:ln>
        </p:spPr>
      </p:pic>
      <p:pic>
        <p:nvPicPr>
          <p:cNvPr id="2097161" name="Picture 5" descr="H:\weebly\plane.jpg"/>
          <p:cNvPicPr>
            <a:picLocks/>
          </p:cNvPicPr>
          <p:nvPr/>
        </p:nvPicPr>
        <p:blipFill>
          <a:blip xmlns:r="http://schemas.openxmlformats.org/officeDocument/2006/relationships" r:embed="rId2"/>
          <a:srcRect l="0" t="0" r="0" b="0"/>
          <a:stretch>
            <a:fillRect/>
          </a:stretch>
        </p:blipFill>
        <p:spPr>
          <a:xfrm rot="0">
            <a:off x="1600200" y="5205412"/>
            <a:ext cx="1646237" cy="954087"/>
          </a:xfrm>
          <a:prstGeom prst="rect"/>
          <a:noFill/>
          <a:ln>
            <a:noFill/>
          </a:ln>
        </p:spPr>
      </p:pic>
      <p:pic>
        <p:nvPicPr>
          <p:cNvPr id="2097162" name="Picture 6" descr="H:\Health food.jpg"/>
          <p:cNvPicPr>
            <a:picLocks/>
          </p:cNvPicPr>
          <p:nvPr/>
        </p:nvPicPr>
        <p:blipFill>
          <a:blip xmlns:r="http://schemas.openxmlformats.org/officeDocument/2006/relationships" r:embed="rId3"/>
          <a:srcRect l="0" t="0" r="0" b="0"/>
          <a:stretch>
            <a:fillRect/>
          </a:stretch>
        </p:blipFill>
        <p:spPr>
          <a:xfrm rot="0">
            <a:off x="3600450" y="5414962"/>
            <a:ext cx="1962150" cy="1104900"/>
          </a:xfrm>
          <a:prstGeom prst="rect"/>
          <a:noFill/>
          <a:ln>
            <a:noFill/>
          </a:ln>
        </p:spPr>
      </p:pic>
      <p:pic>
        <p:nvPicPr>
          <p:cNvPr id="2097163" name="Picture 10" descr="C:\Users\Suan Choo\AppData\Local\Microsoft\Windows\Temporary Internet Files\Content.IE5\Z9HE8LON\youtube61-1ucj7f8[1].png"/>
          <p:cNvPicPr>
            <a:picLocks/>
          </p:cNvPicPr>
          <p:nvPr/>
        </p:nvPicPr>
        <p:blipFill>
          <a:blip xmlns:r="http://schemas.openxmlformats.org/officeDocument/2006/relationships" r:embed="rId4"/>
          <a:srcRect l="0" t="0" r="0" b="0"/>
          <a:stretch>
            <a:fillRect/>
          </a:stretch>
        </p:blipFill>
        <p:spPr>
          <a:xfrm rot="0">
            <a:off x="6019800" y="4495800"/>
            <a:ext cx="1838325" cy="919162"/>
          </a:xfrm>
          <a:prstGeom prst="rect"/>
          <a:noFill/>
          <a:ln>
            <a:noFill/>
          </a:ln>
        </p:spPr>
      </p:pic>
      <p:sp>
        <p:nvSpPr>
          <p:cNvPr id="1048618" name="AutoShape 12" descr="data:image/jpeg;base64,/9j/4AAQSkZJRgABAQAAAQABAAD/2wCEAAkGBxQSEhUUEhQVFRUUFBQUFxQVFRUUFBQUFBYXFxQUFBQYHCggGBolHBQUITEhJSkrLi4uFx8zODMsNygtLisBCgoKDg0OGg8QGiwcHBwsLCwsLCwsLCwsLCwsLCwsLCwsLCwsLCwsLCwsLCwsLCwsLCwsLCwsLCwsNywsLDcsN//AABEIAK0BIwMBIgACEQEDEQH/xAAbAAACAwEBAQAAAAAAAAAAAAAABgMEBQIHAf/EAFAQAAECAwIFDQsJBgcBAQAAAAEAAgMEEQUhEjFBcbEGIlFhcnOBkaGywdHwBxMWIzI0UlOTs9IUFSQlQkNikuEzVIKDosI1RGSjw+LxhWP/xAAYAQEBAQEBAAAAAAAAAAAAAAAAAQIDBP/EACARAQEAAgIDAAMBAAAAAAAAAAABAhESMQMTITJBUWH/2gAMAwEAAhEDEQA/APcUIQgEIQgEIQgEIUUSZY3ynNGdwGlBKhZ0a3ZduOMzgNdCr+E0A+SXO3LSUGyhY4t4eqi8EN/Ug2+PUx/ZP6ldDYQsF2quCDQtiA7GAa8S68J4XoRfZuTVG4hYR1UwvQi/kK4Oq6DlbE/KOtNUMCEuv1YQRiZGOZg+JA1XwvVR/Zj4k1QxIS94WwvVR/ZjrR4XwfQjez/VNUMKEv8AhdA9GL7Mo8MJfYi+zKaoYEJe8MZbZf7NyPDOV9N3s39SaoYUJf8ADKU9Y72cT4V98MpP1h9nE+FNUb6FgjVhJ+tPs4nwroarpP139ET4U1RuIWMNVUp64flf1L74Tynr2cvUpobCFkeE8p+8Q+NffCaU/eYX5wmhrIWT4Tyf71A9o3rXzwnk/wB6ge1Z1oNdCy26pJQ4pqB7VnWtKG8OALSCDeCDUEbIKDpCEIBRRo4ZSv2jgjbNCacQJ4FKqFqG+DtxSP8AaipB2+bdW5gI2cOh4qL5EmX/AGWgZ7+kIX1b4xrSlFizGR7Bmh10xFUiNmD9+4ZmMGgrXwV8wVdQ0wIkhEd5UdxzhvWoHWC043NOfBTOuaIaYEGzA3E6EP4YfUrbBEGKLD/o6lpOaoy0IaUHQ4hxx25g8N5tF9EB2XvTt1R+lWHsCgiQhsBNGk8MxR5IhDMANC+RBMuxOA3Ias6LAbsBVYks3YHEmk00Itlx3eU95zuNOKqg8H37B7cKy40s1Uo0KmIngJV0aMPzE/YKPmV+weVKb3vGJ7xmc7rULpmKMUWJwRH9aaocHWO7b5VGbHOwUnmfjj7+N7V/WuPnaYH+Yje1f1pqob3WQdhQusraSv8APUz+8RvaO61I23Jr94i/mJTVG++zG7ShdZjdgLKZbs169/GOpfH27M67xzrmAjFcS9ori2K8auqNF9mt2FE+zm7AWe3VFM+tJztYf7VI3VDM+sHs4XwpxolfIN2FXfJN2ApBqgmPTb7KF8K6Fvx8pYc8KF8KcaKT5NuwoHSg2FqPteK4EeLBIIwu8w6ioxi5OVk2JAiQWRXNNXitKkgX0u4lLNdjzf5HXEORSNsZ7sTCvUPm+GzyWAcCgjNW5jE287Gpl5x0C+nU40eUapymFlzAV4xNluJZkNuReldz8Uk2gYg+JQbGuSFNBPuoDzQb4/SseTpYZEIQuKhZtseVA37/AIoq0lm2zjg78PdxArOxJhKG0J+HAhuixnthw2CrnuNABi0kBTJK7s/+ETGeF7xq6NN2FqrlXUIiihvFzhpClGqOW9a3jPUvI7Kgl2CPwg8gWs2RO1yor0gW/Ln76H+YBdfPUufvoXtG9a87ZIna5VKJHNxlA/G1YOSLD9o3rXPzhD9ZD/O3rSEZHa/qPUonSI9H+r9E0m3oBnGem38wUT5huyOMLzyJJD0T+YdSrxJEei7jaro29EfFUD3rzl8rtP8A6VWiQSMsTk60Tb0aK5U4hXnj8IfaiDhPWq8SJEGKJF43fEqPQIqrRAkB8zG9dF/M/rULp2OPvovG7rTaHx4Vd4SObRmPXP5VybUmPWu4gdITYeQFIyEkiRtuY74wOfhNL2ggtbiJAOIA5U7StqRhHkYAiEQo8WdZFhi4PDHRmtrtgNbxBS5aIrzs22Hccd3KVNGfrnD8JHE8dSWLaiEvg1N72wCdutKlNM5CpGjDYiRh/vO6kl3dF6Z89NCFDdEIJDBWgpU3gXVzrDGrWF6qNxM+NamqVv0WLmHOavPTDVytgcW6tYGWHG/Kz41KNWkvlEUfwjoclPvQ2G5actNrYxrh0EUeaCl/EAcWc0xLn7KvF6yBQcC9N1PCkpB3PSV5rg3cC9LsHzSDuB0rpn+kiaMFQjhaLwqcdi1GWRMBZsw1bEwy5ZU0qMObCe9QHmn8x+lIs6bk89z7zT+Y/oXPydLDKhCFxULOtrFC35vNcOlaKzrb8mHv0PSR0qzsdJL7sh+qJn+V71icg5JvdeFbJmczPeNW60TbCybjqTJBbUCnahSzYjvJ3A6EzS7wGi6uPSVMumsUzW0yj/xSNoohFOQAKQFxyrO2nRYdjjK4EvXKMwzLhxXUmdeOHQlt0mlp1njBrS6tK8XUqLpVpIu2ekrTjvOLJj0KpCvI4dBWJlWtRnxZFvam0O2crLmpcDtnTHFZdx9HUsO0Bo61cc6lxjIiQR24OtV3yo7cKuOPbiUeXttrdyrOoz3SQ7cH6qI2eNnTsHbzcW2tdja8XSFxgdGj9Vm51rhGDFk6FcNka5e1Fox2XohN6FuZVixiyzPGM3TfeQ03QPPbNH+otHnx0rSo8YzO33kNNMv5/Z2/2nz5haz6YhbmYkMxINO/4WDCqY4Y2uLBwGsxNx48adbSHjou3Eje9ekm2x9LlhtSw5qeJ79q47L4vvHKYTWS3pm2lJd+hOhk0wgBWlaUIOLgWF4FbEb/AG/+6aXOAxkDOQFJCcCKggjGCDUUzrrqVkpHUQ7JHHsj8a58Bnmo7828erPxJ0hRWnEQcxBU7QnGCPAuOZei2D5pB3A0lIFMaf7F82g7hqzn+lnS3RVJlW1RjlIjPmysacK1Ztyx5srSMeeKee555p/Mf0JFnSnnud+aHfX/ANqx5OlhoQhC4qFm28dYzfoXPC0ll6oj4pu/QfeNVnY5Dkqd1i+yZrct941MoKWO6gfqqb3sc9q3WyJYrvJ3HQE6WZAwmNOfnFIdjP8AJ3I0BeiWU4CXYdp/PcseS/GsH0S4qOHoV4yoDVmGYvCtNnLlwu3RSmW0UcmdeOHQUR4tQvtmCrxmfzSum/jOl+J5JKgkhWm6cOT9VYhisu451Xs460bt/Naue/jWksZl3H0JetcUpmPSmKK+7ttJbtp+LhTx36ZMh57cSiLu3Gvrz24lET2413cksOJ24lalmVPEs5p7cS0pA9HbkC55z46Y1nzbL1ExvQrM35XCVEB0LeLGTFlhr2Z2+8hpmgef2dv1qc+YKW5Ya9mce8hpkZ59Z++WrpmF1zcsS5azaz0qPxyg5ieJplXg7JiHjc7rSTajvrGV3yU0MTxG+522uPGCUx/KrenES04jBgh9ABS9zBSuTXCuXZX2Tq0YTSSal4OtvcSXXYhSpU0xBBGsfR1PJdDc4cBbkRYwa8wWzLu9PiFzQ29peQ4gUAJLBTBcan7bb8a6fGXExGixQGxBUVBrgsuOyKuuIqbxeMYVxzi0AYAdW+paDpIKNVGposIfJRiXAEuhlrKXCute1ormNehZ9gWt8pl++HBY4OMNwdcMIY8ySwW4QFD4sMJJOEGhtRgtABIJuBaabp2yn+yT9Hg7huhI0KISDXApeBgvwsQaakUuGvu2cF2wnayT9Hhbhqzl+lXCVRjlWnOVOOVUZk0sibWtNFY84VRkTieu515qd9foakOcKe+5x5qd+fzWrGfRDUhCFxULL1R/shv0D3rFqLL1R/sf5sv76GkFQFLXdLFbLmt66QmIFLvdG/wyb3l3Qulbea2S/wAnc9AT9ZZPyduZ/PcvNrKiXt3PQnqzbQAl2tyjC5XuPSufl6XDtYeeldQ3qoYpNKAr6Hrm6JXPU1mxqRAdp/NKoueprOOvFbrnY8xUt+LG1Kx/oj856OtV5CJrG7t3NXEMESzx2yKpZj9aB+M8rT1LH9Voxol3B20JbtZ14zdtCYYzdCwdUEPALb7yDdxJ479MmSQoXrsvUZNV3lcq5BVqBFI5O3Iq4uXYd0JfpPjtzarrvPQvgKssxJsLUt5beD3kNMULz6Q3draZhLsv5beD3kNMUDz6R3Vr6ZhdvI5Ylu2P8Ql9qJK6GJ+Iul9weakS12/WMDdy2hifGDzfezzUx/KrekkSAHYwCrMvZ8KK+G+JXvkHCwCHuaC1/lNcAaOG0URWOaK4DqUrUUI28tVHDiAtwrxjqC0gihoQWkVBrkouzLSta1Wy7cK9z/ssaMJxOYZEu6nLKMOG4xBgvivdFcAaYNTUNqNiqty0/CLrq4W3De3jJaFoxYwaBUgZ1P8ARwG0DhffXGS7JslNlkebwtwOlKLJhrw7Bc11Aa4JBpdlomuyD4iHuBpUyItPKqRnKd7lTjlBQmSseactSYcseZKDKm0+9zbzV2/P5rEgTZT93NfNX78/msWM+g2IQhcVCy9Un7D+bL+/hrUWVqm/YHfZf38NIKDSsHuhD6tm94ethjli6v3fVs3vD9C6NPILNiXt3PQnCzW1hC/0ucUiWdE8nN0J0smN4kCh+1f/ABOXPy/i14+2vLmmNWTfRZbTXETwCui5XmxmNAqL8Rq6mxS4VOzsLz2u2kkOECtSYgMbLk3Ak4+2dZEOMCK4YzNGDlOV165+UmmtFbje6rsmO/LcFm7qxahz9IYZ5RPBiOLSqkzMhgowEXg35DQ3Ki+WfUOLr+oqWffhhoNatH4W1NMpJWtTaIZ62HvdecGl1yoRY+Ga8uUrqYgMBy/mB0DtojhtbW9dJqdM/XOCL1FWitRGtwrqgVxY1E6G3IeT9c6sySxHVdA9C+Fi7ZDv4R20LW2dJYVO2ZWoQuUEOH06P0V6HDu4tKm10UIJ1zeDnw0ySnnkl/8AXPv0sQjrm8HPYmWVP0uT2m2xojLv5HHBh2qfrKBvkvoYn1n+X3s81IVrj6ygb5L/ANi9Ahtvlt7dyNTH8qt6SvY6twu3xzf6RdjXUvBwW0DQKEkAOJqa4VcLZLr6qShrtbX/AIvl9QL6X33Cl5pkXZlHEa91A/vjhXEYjaZjeDTGNsZ1YjtoKgkHZGg3G67YXJcQbjW/ZaLspv6F2YlPxZqVOLZIGUoiOWvY6+p1xpsEgAnyRjENnFxs9lu8TD3PWsNxuIqDrTiWvZjvFQtz1rN7VaiFUplysxHKjMORFGO5ZU0VozDllzBQZU0U/wDczP0V+/u5jEgzQT/3NB9Ffv7uZDXPPpYbUIQuShZeqXzc75A5I0NaizNUY+ju3ULkisSDEa5Ymr0/V03vD9C1QVj6uT9Xze8RNC6tPFZB/k5uhMkna2BDDMEXVvO2a4kpS0WgB2hoVoTW3yLNks+pLro0fO5NxeRkygUrTEBsXrqBaDARhOJFL6VrWhNL9ug4UriaGzyFfflQ2uVZ9ca502i2Gg1HF0Y9vkK7FuDEKbHQk/5Tm40fKc3Gp6sV9lNrrWDhe7J0VULp8HL2xdISv3/tUL537a0J6oeymUzIrj7dgeJESOK4xx5ks992ivvf8/Kr605mPv1+Pt2rxKQHFfXt+qWRM7Z5e2U8a+/Kj6R483UOJXgczWy+6t1Mqma3T20JSbNn0u1/xHjUrZ9/pbeIbIOx+EKeunshvgupy6FbY46ElttOJ6W1k2COnQrkG24gOQ3g31yGtLjiyZinqq+yKkLym8HPYmeX87ld7tk8kVKsN2vbwc5ibIV01L7zbPNirp5HPBi2y36zg75A/tT/AAccvuH80JFtCG509Ce9joZL4NGPLe+XEXua0nBrsFPcIa6X3EXQmHdW9OosBrna5rcVKnBrtC8XrpzQcFpAIzgUoXAHHXJkXNps1oe0swhFZCIfXyXUvFDUirti6834lNBDYkNjrwC0OGucDQgG+hvXVkRBWgN4qPJJHCaOF166iXNprqD0cLCupsGpx7KrOc7vne3gAYLHto/X0cS0Ysd9xxYwaHGLcSWqGtbXCNzQDSppXXEg+jjoglAwWkXm5xvJJ5c607Od4qHm61iWcS6EXGoJDriWmmCXNIq1ovqDjH661nu8UzN0lS9i1Ecs+O9WIr1RjPVRUmHrMjvVuZesyYeoqvHiL0LubH6M/fncxi8wmXr0juVurKxN/d7uGuefRDmhCFyULPt4eIfnZyPatBUbbHiH5hpCQLS4jwGxGuY8BzXAtc04iCKEFdEowl1aLY7n1n0p3ig2oscf3rh3c5kckN4zRoh0kpoD19wlDRQi9zSTOIxhmiA6WlVInculskaYH8UE/wDEnsuXwuVNPPYvcuhfZmIgzsY7QQqkXuXHJNccDqiL0hxXBKGnmL+5hFyTEM54bm/3FVovc1mRiiwTwvH9q9WquSUTTyF3c9nR6k5orulihiahp4fYac0VnSQvYFw5B4y/UnPD/Lv4IkE6HqI6nJ0Y5eLxB2gle0OXBCuk08VfZU03HAjeyeehRGWjDHCijPCeOhe2lq5wVdDxEucPKBGcEaV8bNj0m8YXuAYvrYDSbwOEAomnjMnGq9gFL3sF2U4QoE9gfSIB/wBNa542RE5QpRgNQxgI+0GtBHDSqxBYb++tdkZCnIYIpQ/Kmua1xvuphXhZzl0uJYm7PZDtCE2G3BaIkG6/Lgkm9O8Nuult6fygKOdsEPmGRRjBYfy06loTkLBjQQMkN/JQLUx1S344ex5qC1tDj17hUbYp0qWEDfUAbABqDyXKw1q+hi2ik2FUhxh31AxtuyVrjNAT0KaNdTWk5qXXbBzlWgxAYgpQ4bWNc1rC3WuOLW5TcRtk8atyDvFMzHSV3HbrHbl2hQyf7JvDzip+x1Ges+O9WJh6oRnKoqTDlmx3K7HcrFnampiYoWtwWH7b6tbT8Ixu4BTbUt0FeZK9L7lDT8kfUG+O4jbGBDFRs3g8SuWRqGl4VHRR35/4xrAdpmI8NU0NaAKAUAuAFwGZccst/Gn1CELAFzEhhwIcKgihGyCukIMx9hQTiDhme7pJUTtTsM4nxBmLTpaVsIV3RiO1ONyRYnDgH+1RO1OuyRuOHXQ4JgQm6beL90HVlEsqabLmG2NhQWxcMEwqYTntwcHXehjrlW3qDtCLaks6YhsZDDYroWC97iatax1ahuLX8i0tXXcxgWpHbHixosNzYQhUZgYJAc5wOuFa688QW3qI1JwrMlzLwXve0xHRC6Jg1wnBoNMEAAUYE3V2pOsOZ2IJzRH9MNRusiZH3YOaI3ponFCcqbJDrMmPUO4HwvjUbpGOMcCJxNPNJT2hXlTbz50GIMcGNwQoh0BQuwhjZEGeFEGlq9HQnIeZumGjGaZ7tK4+VM9JvGF6euHQwcYBzgK8kead+BxFdB69DfZ8I44UM52NPQoXWLLn7iF7NnUnMIoepIWNOTrAlz900Zqt0FcHU3L+g4ZokX4leYV2lSNKYTqag5MMfxk6ar54Nw8kSKOFnS1X2QY0IqrPjx8M/wD5ROczrTAdTgyRX8IYdACjfqaJcHd9NWtc0awYnFpOX8IV5xGU0rsBao1Pu9aPZ/8AdZeqtjpGUjTNRF7y0O72GlmEC4A67CNMdcWROcHYavuAkvUj3QhPTEOXZLlj4mFQuiAtGCxzzWgriaci9EFnRvRZwPPS1XnBnR2ax25doKpS5pCHDzyt2JZ0UtcMEVIIvddeKKKX1NOuDogDb6hrbzU18o4suROUC3GNVdktTcaLe7xbdl3lcDMfHRN8lZkOF5DRX0je7jKuLF8n8NMezdTcCDQ4OG8faffTM3ENK2EIWLdqEIQoBCEIBCEIBCEIBCEIBCEIBCEIBCEIBCEIBCEIBCEIBCEIBCEIBCEIBZWqmx/lkpHlsLA79DLMOmFgk4jg1FeNaqEHmWobuTfN8yyZdNd9dDw6NELvYOExzLyXu9IlemoQgEIQgEIQgEIQgEIQgEIQg//Z">
            <a:hlinkClick r:id="rId5"/>
          </p:cNvPr>
          <p:cNvSpPr/>
          <p:nvPr/>
        </p:nvSpPr>
        <p:spPr>
          <a:xfrm rot="0">
            <a:off x="50800" y="-1638300"/>
            <a:ext cx="5734050" cy="34194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indent="0" latinLnBrk="1" lvl="0" marL="0">
              <a:spcBef>
                <a:spcPct val="0"/>
              </a:spcBef>
              <a:buSzPct val="100000"/>
              <a:buFontTx/>
              <a:buNone/>
            </a:pPr>
            <a:endParaRPr altLang="en-US" sz="1800" lang="en-MY">
              <a:latin typeface="Arial" pitchFamily="34" charset="0"/>
            </a:endParaRPr>
          </a:p>
        </p:txBody>
      </p:sp>
      <p:pic>
        <p:nvPicPr>
          <p:cNvPr id="2097164" name="Picture 13" descr="H:\Microwave-Oven[1].jpg"/>
          <p:cNvPicPr>
            <a:picLocks/>
          </p:cNvPicPr>
          <p:nvPr/>
        </p:nvPicPr>
        <p:blipFill>
          <a:blip xmlns:r="http://schemas.openxmlformats.org/officeDocument/2006/relationships" r:embed="rId6"/>
          <a:srcRect l="0" t="0" r="0" b="0"/>
          <a:stretch>
            <a:fillRect/>
          </a:stretch>
        </p:blipFill>
        <p:spPr>
          <a:xfrm rot="0">
            <a:off x="5784850" y="5710237"/>
            <a:ext cx="1606550" cy="957262"/>
          </a:xfrm>
          <a:prstGeom prst="rect"/>
          <a:noFill/>
          <a:ln>
            <a:noFill/>
          </a:ln>
        </p:spPr>
      </p:pic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9" name="Title 1"/>
          <p:cNvSpPr/>
          <p:nvPr>
            <p:ph type="title" sz="full" idx="4294967295"/>
          </p:nvPr>
        </p:nvSpPr>
        <p:spPr>
          <a:xfrm rot="0">
            <a:off x="228600" y="0"/>
            <a:ext cx="8001000" cy="1219200"/>
          </a:xfrm>
          <a:prstGeom prst="rect"/>
          <a:noFill/>
          <a:ln>
            <a:noFill/>
          </a:ln>
        </p:spPr>
        <p:txBody>
          <a:bodyPr anchor="b" anchorCtr="1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eaLnBrk="1" hangingPunct="1" latinLnBrk="1" lvl="0"/>
            <a:br/>
            <a:br/>
            <a:br/>
            <a:br/>
            <a:br/>
            <a:br/>
            <a:br/>
            <a:br/>
            <a:br/>
            <a:br/>
            <a:br/>
            <a:br/>
            <a:r>
              <a:rPr altLang="en-US" sz="3200" lang="en-US">
                <a:solidFill>
                  <a:srgbClr val="C00000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What type of essay questions will be asked?</a:t>
            </a:r>
            <a:br/>
            <a:endParaRPr altLang="en-US" sz="3200" lang="en-MY">
              <a:solidFill>
                <a:srgbClr val="C00000"/>
              </a:solidFill>
              <a:effectLst>
                <a:outerShdw algn="tl" blurRad="38100" dir="2700000" dist="38100">
                  <a:srgbClr val="C0C0C0"/>
                </a:outerShdw>
              </a:effectLst>
            </a:endParaRPr>
          </a:p>
        </p:txBody>
      </p:sp>
      <p:sp>
        <p:nvSpPr>
          <p:cNvPr id="1048620" name="Content Placeholder 2"/>
          <p:cNvSpPr/>
          <p:nvPr>
            <p:ph sz="full" idx="4294967295"/>
          </p:nvPr>
        </p:nvSpPr>
        <p:spPr>
          <a:xfrm rot="0">
            <a:off x="381000" y="1600200"/>
            <a:ext cx="8763000" cy="495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r>
              <a:rPr altLang="en-US" sz="28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General Paper </a:t>
            </a:r>
            <a:r>
              <a:rPr altLang="en-US" sz="28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essays are not imaginative compositions</a:t>
            </a:r>
            <a:r>
              <a:rPr altLang="en-US" sz="28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 </a:t>
            </a:r>
            <a:r>
              <a:rPr altLang="en-US" sz="28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or narratives. They are based on facts.</a:t>
            </a:r>
          </a:p>
          <a:p>
            <a:pPr eaLnBrk="1" hangingPunct="1" latinLnBrk="1" lvl="0"/>
            <a:r>
              <a:rPr altLang="en-US" sz="28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They are </a:t>
            </a:r>
            <a:r>
              <a:rPr altLang="en-US" sz="2800" lang="en-US">
                <a:solidFill>
                  <a:srgbClr val="00B0F0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usually persuasive or argumentative essays</a:t>
            </a:r>
            <a:r>
              <a:rPr altLang="en-US" sz="28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, although there  may sometimes be some informative essays.</a:t>
            </a:r>
          </a:p>
          <a:p>
            <a:pPr eaLnBrk="1" hangingPunct="1" latinLnBrk="1" lvl="0"/>
            <a:r>
              <a:rPr altLang="en-US" sz="2800" lang="en-US">
                <a:effectLst>
                  <a:outerShdw algn="tl" blurRad="38100" dir="2700000" dist="38100">
                    <a:srgbClr val="C0C0C0"/>
                  </a:outerShdw>
                </a:effectLst>
              </a:rPr>
              <a:t>General Paper questions normally require you to form your own opinion supported with good arguments and evidence.</a:t>
            </a:r>
          </a:p>
          <a:p>
            <a:pPr eaLnBrk="1" hangingPunct="1" latinLnBrk="1" lvl="0"/>
            <a:endParaRPr altLang="en-US" sz="2800" lang="en-US">
              <a:effectLst>
                <a:outerShdw algn="tl" blurRad="38100" dir="2700000" dist="38100">
                  <a:srgbClr val="C0C0C0"/>
                </a:outerShdw>
              </a:effectLst>
            </a:endParaRPr>
          </a:p>
          <a:p>
            <a:pPr eaLnBrk="1" hangingPunct="1" latinLnBrk="1" lvl="0"/>
            <a:endParaRPr altLang="en-US" sz="2800" lang="en-US">
              <a:effectLst>
                <a:outerShdw algn="tl" blurRad="38100" dir="2700000" dist="381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charRg st="0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20">
                                            <p:txEl>
                                              <p:charRg st="0" end="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charRg st="94" end="2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20">
                                            <p:txEl>
                                              <p:charRg st="94" end="2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charRg st="205" end="3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20">
                                            <p:txEl>
                                              <p:charRg st="205" end="3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0" grpId="0" uiExpand="0" build="p" bldLvl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1" name="Title 1"/>
          <p:cNvSpPr/>
          <p:nvPr>
            <p:ph type="title" sz="full" idx="0"/>
          </p:nvPr>
        </p:nvSpPr>
        <p:spPr>
          <a:xfrm rot="0">
            <a:off x="457200" y="704850"/>
            <a:ext cx="8229600" cy="819150"/>
          </a:xfrm>
          <a:prstGeom prst="rect"/>
          <a:noFill/>
          <a:ln>
            <a:noFill/>
          </a:ln>
        </p:spPr>
        <p:txBody>
          <a:bodyPr anchor="b" bIns="0" lIns="0" rIns="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5000" i="0" u="none">
                <a:solidFill>
                  <a:schemeClr val="lt2"/>
                </a:solidFill>
                <a:latin typeface="Calibri" pitchFamily="34" charset="0"/>
                <a:sym typeface="Arial" pitchFamily="34" charset="0"/>
              </a:defRPr>
            </a:lvl1pPr>
          </a:lstStyle>
          <a:p>
            <a:pPr algn="ctr" eaLnBrk="1" hangingPunct="1" latinLnBrk="1" lvl="0"/>
            <a:r>
              <a:rPr altLang="en-US" sz="3600" lang="en-US"/>
              <a:t>	Expository </a:t>
            </a:r>
            <a:r>
              <a:rPr altLang="en-US" b="1" sz="3600" lang="en-US"/>
              <a:t>(informational) essays</a:t>
            </a:r>
          </a:p>
        </p:txBody>
      </p:sp>
      <p:sp>
        <p:nvSpPr>
          <p:cNvPr id="1048622" name="Content Placeholder 2"/>
          <p:cNvSpPr/>
          <p:nvPr>
            <p:ph sz="full" idx="1"/>
          </p:nvPr>
        </p:nvSpPr>
        <p:spPr>
          <a:xfrm rot="0">
            <a:off x="457200" y="1676400"/>
            <a:ext cx="8229600" cy="4876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73050" latinLnBrk="1" marL="2730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baseline="0" b="0" sz="26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1pPr>
            <a:lvl2pPr algn="l" fontAlgn="base" indent="-246062" latinLnBrk="1" marL="63976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baseline="0" b="0" sz="24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2pPr>
            <a:lvl3pPr algn="l" fontAlgn="base" indent="-246063" latinLnBrk="1" marL="914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baseline="0" b="0" sz="21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3pPr>
            <a:lvl4pPr algn="l" fontAlgn="base" indent="-209550" latinLnBrk="1" marL="11874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4pPr>
            <a:lvl5pPr algn="l" fontAlgn="base" indent="-209550" latinLnBrk="1" marL="1462087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baseline="0" b="0" sz="2000" i="0" u="none">
                <a:solidFill>
                  <a:schemeClr val="dk1"/>
                </a:solidFill>
                <a:latin typeface="Constantia" pitchFamily="18" charset="0"/>
                <a:sym typeface="Arial" pitchFamily="34" charset="0"/>
              </a:defRPr>
            </a:lvl5pPr>
          </a:lstStyle>
          <a:p>
            <a:pPr eaLnBrk="1" hangingPunct="1" latinLnBrk="1" lvl="0"/>
            <a:r>
              <a:rPr altLang="en-US" b="1" sz="2400" lang="en-US">
                <a:solidFill>
                  <a:srgbClr val="C00000"/>
                </a:solidFill>
              </a:rPr>
              <a:t>An expository (informative) essay </a:t>
            </a:r>
            <a:r>
              <a:rPr altLang="en-US" sz="2400" lang="en-US"/>
              <a:t>presents to readers interesting, informative, and important knowledge</a:t>
            </a:r>
          </a:p>
          <a:p>
            <a:pPr eaLnBrk="1" hangingPunct="1" latinLnBrk="1" lvl="0"/>
            <a:r>
              <a:rPr altLang="en-US" sz="2400" lang="en-US"/>
              <a:t>The essay explains, supports, and justifies a central idea. </a:t>
            </a:r>
          </a:p>
          <a:p>
            <a:pPr eaLnBrk="1" hangingPunct="1" latinLnBrk="1" lvl="0"/>
            <a:r>
              <a:rPr altLang="en-US" sz="2400" lang="en-US"/>
              <a:t>An expository essay on ‘</a:t>
            </a:r>
            <a:r>
              <a:rPr altLang="en-US" b="1" sz="2400" lang="en-US">
                <a:solidFill>
                  <a:srgbClr val="0070C0"/>
                </a:solidFill>
              </a:rPr>
              <a:t>the process of photosynthesis’ </a:t>
            </a:r>
            <a:r>
              <a:rPr altLang="en-US" sz="2400" lang="en-US"/>
              <a:t>or ‘</a:t>
            </a:r>
            <a:r>
              <a:rPr altLang="en-US" b="1" sz="2400" lang="en-US">
                <a:solidFill>
                  <a:srgbClr val="0070C0"/>
                </a:solidFill>
              </a:rPr>
              <a:t>the climate of Malaysia’ </a:t>
            </a:r>
            <a:r>
              <a:rPr altLang="en-US" sz="2400" lang="en-US"/>
              <a:t>does not involve argument. </a:t>
            </a:r>
          </a:p>
          <a:p>
            <a:pPr eaLnBrk="1" hangingPunct="1" latinLnBrk="1" lvl="0"/>
            <a:r>
              <a:rPr altLang="en-US" sz="2400" lang="en-US"/>
              <a:t>These essays present primarily factual information.</a:t>
            </a:r>
          </a:p>
          <a:p>
            <a:pPr eaLnBrk="1" hangingPunct="1" latinLnBrk="1" lvl="0"/>
            <a:r>
              <a:rPr altLang="en-US" sz="2400" i="1" lang="en-US">
                <a:solidFill>
                  <a:srgbClr val="02303E"/>
                </a:solidFill>
              </a:rPr>
              <a:t>This type of essay requires students to be very well versed in the subject as students will be writing facts.</a:t>
            </a:r>
          </a:p>
          <a:p>
            <a:pPr eaLnBrk="1" hangingPunct="1" latinLnBrk="1" lvl="0"/>
            <a:r>
              <a:rPr altLang="en-US" sz="2400" i="1" lang="en-US">
                <a:solidFill>
                  <a:srgbClr val="02303E"/>
                </a:solidFill>
              </a:rPr>
              <a:t>Students will normally not be required to form an opinion.</a:t>
            </a:r>
          </a:p>
          <a:p>
            <a:pPr eaLnBrk="1" hangingPunct="1" latinLnBrk="1" lvl="0"/>
            <a:r>
              <a:rPr altLang="en-US" b="1" sz="2400" i="1" lang="en-MY">
                <a:solidFill>
                  <a:srgbClr val="02303E"/>
                </a:solidFill>
              </a:rPr>
              <a:t>Most recent G.P. essays are NOT expository. They require students to form an opinion.</a:t>
            </a:r>
          </a:p>
          <a:p>
            <a:pPr eaLnBrk="1" hangingPunct="1" latinLnBrk="1" lvl="0"/>
            <a:endParaRPr altLang="en-US" b="1" sz="2400" i="1" lang="en-US">
              <a:solidFill>
                <a:srgbClr val="02303E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charRg st="0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7"/>
                                        <p:tgtEl>
                                          <p:spTgt spid="1048622">
                                            <p:txEl>
                                              <p:charRg st="0" end="1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charRg st="104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2"/>
                                        <p:tgtEl>
                                          <p:spTgt spid="1048622">
                                            <p:txEl>
                                              <p:charRg st="104" end="1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charRg st="165" end="2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17"/>
                                        <p:tgtEl>
                                          <p:spTgt spid="1048622">
                                            <p:txEl>
                                              <p:charRg st="165" end="2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charRg st="277" end="3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2"/>
                                        <p:tgtEl>
                                          <p:spTgt spid="1048622">
                                            <p:txEl>
                                              <p:charRg st="277" end="3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charRg st="329" end="4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27"/>
                                        <p:tgtEl>
                                          <p:spTgt spid="1048622">
                                            <p:txEl>
                                              <p:charRg st="329" end="4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charRg st="439" end="4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2"/>
                                        <p:tgtEl>
                                          <p:spTgt spid="1048622">
                                            <p:txEl>
                                              <p:charRg st="439" end="4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charRg st="498" end="5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2000" id="37"/>
                                        <p:tgtEl>
                                          <p:spTgt spid="1048622">
                                            <p:txEl>
                                              <p:charRg st="498" end="5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2" grpId="0" uiExpand="0" build="p" bldLvl="1"/>
    </p:bldLst>
  </p:timing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DBF5F9"/>
      </a:dk2>
      <a:lt2>
        <a:srgbClr val="04617B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CC2"/>
      </a:accent6>
      <a:hlink>
        <a:srgbClr val="E2D7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000000"/>
        </a:dk1>
        <a:lt1>
          <a:srgbClr val="FFFFFF"/>
        </a:lt1>
        <a:dk2>
          <a:srgbClr val="DBF5F9"/>
        </a:dk2>
        <a:lt2>
          <a:srgbClr val="04617B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CC2"/>
        </a:accent6>
        <a:hlink>
          <a:srgbClr val="E2D700"/>
        </a:hlink>
        <a:folHlink>
          <a:srgbClr val="85DFD0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80808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4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ScaleCrop>0</ScaleCrop>
  <LinksUpToDate>0</LinksUpToD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Topic 5A</dc:title>
  <dc:creator>Khong</dc:creator>
  <cp:lastModifiedBy>Suan Choo</cp:lastModifiedBy>
  <dcterms:created xsi:type="dcterms:W3CDTF">2004-03-21T15:41:16Z</dcterms:created>
  <dcterms:modified xsi:type="dcterms:W3CDTF">2022-11-19T09:49:24Z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27014635395440b78260ca40beb5771f</vt:lpwstr>
  </property>
</Properties>
</file>